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27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CFBA4-A61E-407A-A981-22444B413D51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F33AB-AC44-4E0D-8C7C-AEE029FD51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99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F33AB-AC44-4E0D-8C7C-AEE029FD5121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334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1D6C-1ABA-49F9-AD05-90DF67886A9D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A797-5326-424D-A6BC-7362A266C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1D6C-1ABA-49F9-AD05-90DF67886A9D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A797-5326-424D-A6BC-7362A266C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1D6C-1ABA-49F9-AD05-90DF67886A9D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A797-5326-424D-A6BC-7362A266C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1D6C-1ABA-49F9-AD05-90DF67886A9D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A797-5326-424D-A6BC-7362A266C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1D6C-1ABA-49F9-AD05-90DF67886A9D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A797-5326-424D-A6BC-7362A266C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1D6C-1ABA-49F9-AD05-90DF67886A9D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A797-5326-424D-A6BC-7362A266C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1D6C-1ABA-49F9-AD05-90DF67886A9D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A797-5326-424D-A6BC-7362A266C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1D6C-1ABA-49F9-AD05-90DF67886A9D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A797-5326-424D-A6BC-7362A266C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1D6C-1ABA-49F9-AD05-90DF67886A9D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A797-5326-424D-A6BC-7362A266C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1D6C-1ABA-49F9-AD05-90DF67886A9D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A797-5326-424D-A6BC-7362A266C1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D1D6C-1ABA-49F9-AD05-90DF67886A9D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1B7A797-5326-424D-A6BC-7362A266C1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BD1D6C-1ABA-49F9-AD05-90DF67886A9D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B7A797-5326-424D-A6BC-7362A266C17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80999"/>
            <a:ext cx="8229600" cy="2160000"/>
          </a:xfr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81277D"/>
                </a:solidFill>
                <a:latin typeface="+mn-lt"/>
              </a:rPr>
              <a:t>Знаки русской пунктуации.</a:t>
            </a:r>
            <a:br>
              <a:rPr lang="ru-RU" sz="4400" dirty="0" smtClean="0">
                <a:solidFill>
                  <a:srgbClr val="81277D"/>
                </a:solidFill>
                <a:latin typeface="+mn-lt"/>
              </a:rPr>
            </a:br>
            <a:r>
              <a:rPr lang="ru-RU" sz="4000" dirty="0" smtClean="0">
                <a:solidFill>
                  <a:srgbClr val="81277D"/>
                </a:solidFill>
                <a:latin typeface="+mn-lt"/>
              </a:rPr>
              <a:t>Элементарный уровень</a:t>
            </a:r>
            <a:endParaRPr lang="ru-RU" sz="4000" dirty="0">
              <a:solidFill>
                <a:srgbClr val="81277D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708920"/>
            <a:ext cx="7992888" cy="2952328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ru-RU" sz="2800" dirty="0" smtClean="0">
                <a:solidFill>
                  <a:srgbClr val="81277D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</a:rPr>
              <a:t>Точка (.)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Запятая(,)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Вопросительный знак (?)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 Восклицательный знак(!)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 Тире (</a:t>
            </a:r>
            <a:r>
              <a:rPr lang="ru-RU" sz="2800" b="1" i="1" dirty="0" smtClean="0">
                <a:solidFill>
                  <a:srgbClr val="C00000"/>
                </a:solidFill>
              </a:rPr>
              <a:t>–</a:t>
            </a:r>
            <a:r>
              <a:rPr lang="ru-RU" sz="2800" dirty="0" smtClean="0">
                <a:solidFill>
                  <a:srgbClr val="C00000"/>
                </a:solidFill>
              </a:rPr>
              <a:t>)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Двоеточие (:)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DSC_00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708920"/>
            <a:ext cx="1828800" cy="1213104"/>
          </a:xfrm>
          <a:prstGeom prst="rect">
            <a:avLst/>
          </a:prstGeom>
        </p:spPr>
      </p:pic>
      <p:pic>
        <p:nvPicPr>
          <p:cNvPr id="5" name="Рисунок 4" descr="DSC_00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2708920"/>
            <a:ext cx="1828800" cy="1213104"/>
          </a:xfrm>
          <a:prstGeom prst="rect">
            <a:avLst/>
          </a:prstGeom>
        </p:spPr>
      </p:pic>
      <p:pic>
        <p:nvPicPr>
          <p:cNvPr id="6" name="Рисунок 5" descr="DSC_00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4437112"/>
            <a:ext cx="1828800" cy="1213104"/>
          </a:xfrm>
          <a:prstGeom prst="rect">
            <a:avLst/>
          </a:prstGeom>
        </p:spPr>
      </p:pic>
      <p:pic>
        <p:nvPicPr>
          <p:cNvPr id="7" name="Рисунок 6" descr="DSC_00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4437112"/>
            <a:ext cx="1828800" cy="1213104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4400" dirty="0" smtClean="0">
                <a:latin typeface="+mn-lt"/>
              </a:rPr>
              <a:t>NB!</a:t>
            </a:r>
            <a:r>
              <a:rPr lang="ru-RU" sz="4400" dirty="0" smtClean="0">
                <a:latin typeface="+mn-lt"/>
              </a:rPr>
              <a:t> №2</a:t>
            </a:r>
            <a:endParaRPr lang="ru-RU" sz="4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Знаки (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) (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r>
              <a:rPr lang="ru-RU" dirty="0" smtClean="0"/>
              <a:t>) ставятся только внутри предложения.</a:t>
            </a:r>
          </a:p>
          <a:p>
            <a:endParaRPr lang="ru-RU" dirty="0" smtClean="0"/>
          </a:p>
          <a:p>
            <a:r>
              <a:rPr lang="ru-RU" b="1" i="1" dirty="0" smtClean="0"/>
              <a:t>Мария купила в магазине разные продукты</a:t>
            </a:r>
            <a:r>
              <a:rPr lang="ru-RU" b="1" i="1" dirty="0" smtClean="0">
                <a:solidFill>
                  <a:srgbClr val="FF0000"/>
                </a:solidFill>
              </a:rPr>
              <a:t>:</a:t>
            </a:r>
            <a:r>
              <a:rPr lang="ru-RU" b="1" i="1" dirty="0" smtClean="0"/>
              <a:t> рис</a:t>
            </a:r>
            <a:r>
              <a:rPr lang="ru-RU" b="1" i="1" dirty="0" smtClean="0">
                <a:solidFill>
                  <a:srgbClr val="FF0000"/>
                </a:solidFill>
              </a:rPr>
              <a:t>,</a:t>
            </a:r>
            <a:r>
              <a:rPr lang="ru-RU" b="1" i="1" dirty="0" smtClean="0"/>
              <a:t> мясо</a:t>
            </a:r>
            <a:r>
              <a:rPr lang="ru-RU" b="1" i="1" dirty="0" smtClean="0">
                <a:solidFill>
                  <a:srgbClr val="FF0000"/>
                </a:solidFill>
              </a:rPr>
              <a:t>,</a:t>
            </a:r>
            <a:r>
              <a:rPr lang="ru-RU" b="1" i="1" dirty="0" smtClean="0"/>
              <a:t> помидоры</a:t>
            </a:r>
            <a:r>
              <a:rPr lang="ru-RU" b="1" i="1" dirty="0" smtClean="0">
                <a:solidFill>
                  <a:srgbClr val="FF0000"/>
                </a:solidFill>
              </a:rPr>
              <a:t>,</a:t>
            </a:r>
            <a:r>
              <a:rPr lang="ru-RU" b="1" i="1" dirty="0" smtClean="0"/>
              <a:t> хлеб</a:t>
            </a:r>
            <a:r>
              <a:rPr lang="ru-RU" b="1" i="1" dirty="0" smtClean="0">
                <a:solidFill>
                  <a:srgbClr val="FF0000"/>
                </a:solidFill>
              </a:rPr>
              <a:t>,</a:t>
            </a:r>
            <a:r>
              <a:rPr lang="ru-RU" b="1" i="1" dirty="0" smtClean="0"/>
              <a:t> молоко и сыр.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4400" dirty="0" smtClean="0">
                <a:latin typeface="+mn-lt"/>
              </a:rPr>
              <a:t>NB!</a:t>
            </a:r>
            <a:r>
              <a:rPr lang="ru-RU" sz="4400" dirty="0" smtClean="0">
                <a:latin typeface="+mn-lt"/>
              </a:rPr>
              <a:t> №3</a:t>
            </a:r>
            <a:endParaRPr lang="ru-RU" sz="4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Правильная расстановка знаков пунктуации в русском языке имеет большое значение, потому что от неё может зависеть смысл фразы!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Список использованных источников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Правила</a:t>
            </a:r>
            <a:r>
              <a:rPr lang="ru-RU" dirty="0" smtClean="0"/>
              <a:t> русской орфографии и пунктуации. Полный академический справочник / под ред. </a:t>
            </a:r>
          </a:p>
          <a:p>
            <a:pPr marL="0" indent="0">
              <a:buNone/>
            </a:pPr>
            <a:r>
              <a:rPr lang="ru-RU" dirty="0" smtClean="0"/>
              <a:t>    В.В</a:t>
            </a:r>
            <a:r>
              <a:rPr lang="ru-RU" dirty="0" smtClean="0"/>
              <a:t>. Лопатина. – М.:  </a:t>
            </a:r>
            <a:r>
              <a:rPr lang="ru-RU" dirty="0" err="1" smtClean="0"/>
              <a:t>Эксмо</a:t>
            </a:r>
            <a:r>
              <a:rPr lang="ru-RU" dirty="0" smtClean="0"/>
              <a:t>, </a:t>
            </a:r>
            <a:r>
              <a:rPr lang="ru-RU" dirty="0"/>
              <a:t>2007. – </a:t>
            </a:r>
            <a:r>
              <a:rPr lang="ru-RU" dirty="0" smtClean="0"/>
              <a:t>480 с.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6705504"/>
      </p:ext>
    </p:extLst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Автор текста и презентации И.Е. Шигина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96733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sz="24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219200"/>
          </a:xfrm>
        </p:spPr>
        <p:txBody>
          <a:bodyPr/>
          <a:lstStyle/>
          <a:p>
            <a:r>
              <a:rPr lang="ru-RU" dirty="0" smtClean="0">
                <a:latin typeface="+mn-lt"/>
              </a:rPr>
              <a:t>Приветствие</a:t>
            </a:r>
            <a:endParaRPr lang="ru-RU" dirty="0">
              <a:latin typeface="+mn-lt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Дорогие друзья!</a:t>
            </a:r>
          </a:p>
          <a:p>
            <a:r>
              <a:rPr lang="ru-RU" dirty="0" smtClean="0"/>
              <a:t>Смотрите, читайте, запоминайте:</a:t>
            </a:r>
          </a:p>
          <a:p>
            <a:r>
              <a:rPr lang="ru-RU" dirty="0" smtClean="0"/>
              <a:t>необходимых знаков пунктуации всего шесть.</a:t>
            </a:r>
          </a:p>
          <a:p>
            <a:r>
              <a:rPr lang="ru-RU" dirty="0" smtClean="0"/>
              <a:t> Не забывайте ставить их в нужных местах! </a:t>
            </a:r>
          </a:p>
          <a:p>
            <a:r>
              <a:rPr lang="ru-RU" dirty="0" smtClean="0"/>
              <a:t>Желаем успеха!</a:t>
            </a: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400" dirty="0" smtClean="0">
                <a:latin typeface="+mn-lt"/>
              </a:rPr>
              <a:t>Точка (.)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(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r>
              <a:rPr lang="ru-RU" b="1" dirty="0" smtClean="0"/>
              <a:t>) Точка </a:t>
            </a:r>
            <a:r>
              <a:rPr lang="ru-RU" dirty="0" smtClean="0"/>
              <a:t>ставится в конце утвердительного предложения</a:t>
            </a:r>
            <a:r>
              <a:rPr lang="es-ES_tradnl" dirty="0" smtClean="0"/>
              <a:t>:</a:t>
            </a:r>
            <a:r>
              <a:rPr lang="ru-RU" dirty="0" smtClean="0"/>
              <a:t>  </a:t>
            </a:r>
          </a:p>
          <a:p>
            <a:r>
              <a:rPr lang="ru-RU" b="1" i="1" dirty="0" smtClean="0"/>
              <a:t>Это мой друг Антон</a:t>
            </a:r>
            <a:r>
              <a:rPr lang="ru-RU" b="1" i="1" dirty="0" smtClean="0">
                <a:solidFill>
                  <a:srgbClr val="FF0000"/>
                </a:solidFill>
              </a:rPr>
              <a:t>.</a:t>
            </a:r>
            <a:r>
              <a:rPr lang="ru-RU" b="1" i="1" dirty="0" smtClean="0"/>
              <a:t> </a:t>
            </a:r>
            <a:endParaRPr lang="ru-RU" dirty="0" smtClean="0"/>
          </a:p>
          <a:p>
            <a:r>
              <a:rPr lang="ru-RU" b="1" i="1" dirty="0" smtClean="0"/>
              <a:t>Антон учится в университете</a:t>
            </a:r>
            <a:r>
              <a:rPr lang="ru-RU" b="1" i="1" dirty="0" smtClean="0">
                <a:solidFill>
                  <a:srgbClr val="FF0000"/>
                </a:solidFill>
              </a:rPr>
              <a:t>.</a:t>
            </a:r>
            <a:r>
              <a:rPr lang="ru-RU" b="1" i="1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+mn-lt"/>
              </a:rPr>
              <a:t>Запятая (,)</a:t>
            </a:r>
            <a:endParaRPr lang="ru-RU" sz="4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(</a:t>
            </a:r>
            <a:r>
              <a:rPr lang="ru-RU" b="1" dirty="0" smtClean="0">
                <a:solidFill>
                  <a:srgbClr val="FF0000"/>
                </a:solidFill>
              </a:rPr>
              <a:t>,</a:t>
            </a:r>
            <a:r>
              <a:rPr lang="ru-RU" b="1" dirty="0" smtClean="0"/>
              <a:t>) Запятая </a:t>
            </a:r>
            <a:r>
              <a:rPr lang="ru-RU" dirty="0" smtClean="0"/>
              <a:t>ставится внутри предложения при перечислении, после слова-обращения, после слов «да» и «нет», если фраза продолжается.</a:t>
            </a:r>
          </a:p>
          <a:p>
            <a:r>
              <a:rPr lang="ru-RU" b="1" i="1" dirty="0" smtClean="0"/>
              <a:t>Антон</a:t>
            </a:r>
            <a:r>
              <a:rPr lang="ru-RU" b="1" i="1" dirty="0" smtClean="0">
                <a:solidFill>
                  <a:srgbClr val="FF0000"/>
                </a:solidFill>
              </a:rPr>
              <a:t>,</a:t>
            </a:r>
            <a:r>
              <a:rPr lang="ru-RU" b="1" i="1" dirty="0" smtClean="0"/>
              <a:t> Нина</a:t>
            </a:r>
            <a:r>
              <a:rPr lang="ru-RU" b="1" i="1" dirty="0" smtClean="0">
                <a:solidFill>
                  <a:srgbClr val="FF0000"/>
                </a:solidFill>
              </a:rPr>
              <a:t>,</a:t>
            </a:r>
            <a:r>
              <a:rPr lang="ru-RU" b="1" i="1" dirty="0" smtClean="0"/>
              <a:t> Борис − </a:t>
            </a:r>
            <a:r>
              <a:rPr lang="ru-RU" b="1" i="1" dirty="0"/>
              <a:t>мои друзья .  </a:t>
            </a:r>
            <a:endParaRPr lang="ru-RU" dirty="0" smtClean="0"/>
          </a:p>
          <a:p>
            <a:r>
              <a:rPr lang="ru-RU" b="1" i="1" dirty="0" smtClean="0"/>
              <a:t>Друзья</a:t>
            </a:r>
            <a:r>
              <a:rPr lang="ru-RU" b="1" i="1" dirty="0" smtClean="0">
                <a:solidFill>
                  <a:srgbClr val="FF0000"/>
                </a:solidFill>
              </a:rPr>
              <a:t>,</a:t>
            </a:r>
            <a:r>
              <a:rPr lang="ru-RU" b="1" i="1" dirty="0" smtClean="0"/>
              <a:t> приходите завтра вечером ко мне в гости!</a:t>
            </a:r>
          </a:p>
          <a:p>
            <a:r>
              <a:rPr lang="ru-RU" b="1" i="1" dirty="0" smtClean="0"/>
              <a:t>Вы поедете в субботу на экскурсию?</a:t>
            </a:r>
          </a:p>
          <a:p>
            <a:r>
              <a:rPr lang="ru-RU" b="1" i="1" dirty="0" smtClean="0"/>
              <a:t>– Да</a:t>
            </a:r>
            <a:r>
              <a:rPr lang="ru-RU" b="1" i="1" dirty="0" smtClean="0">
                <a:solidFill>
                  <a:srgbClr val="FF0000"/>
                </a:solidFill>
              </a:rPr>
              <a:t>,</a:t>
            </a:r>
            <a:r>
              <a:rPr lang="ru-RU" b="1" i="1" dirty="0" smtClean="0"/>
              <a:t> поедем./Нет</a:t>
            </a:r>
            <a:r>
              <a:rPr lang="ru-RU" b="1" i="1" dirty="0" smtClean="0">
                <a:solidFill>
                  <a:srgbClr val="FF0000"/>
                </a:solidFill>
              </a:rPr>
              <a:t>,</a:t>
            </a:r>
            <a:r>
              <a:rPr lang="ru-RU" b="1" i="1" dirty="0" smtClean="0"/>
              <a:t> не поедем.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+mn-lt"/>
              </a:rPr>
              <a:t>Вопросительный знак (?)</a:t>
            </a:r>
            <a:endParaRPr lang="ru-RU" sz="4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(</a:t>
            </a:r>
            <a:r>
              <a:rPr lang="ru-RU" b="1" dirty="0" smtClean="0">
                <a:solidFill>
                  <a:srgbClr val="FF0000"/>
                </a:solidFill>
              </a:rPr>
              <a:t>?</a:t>
            </a:r>
            <a:r>
              <a:rPr lang="ru-RU" b="1" dirty="0" smtClean="0"/>
              <a:t>) Вопросительный знак </a:t>
            </a:r>
            <a:r>
              <a:rPr lang="ru-RU" dirty="0" smtClean="0"/>
              <a:t>ставится в конце вопросительного предложения.</a:t>
            </a:r>
          </a:p>
          <a:p>
            <a:endParaRPr lang="ru-RU" b="1" i="1" dirty="0" smtClean="0"/>
          </a:p>
          <a:p>
            <a:r>
              <a:rPr lang="ru-RU" b="1" i="1" dirty="0" smtClean="0"/>
              <a:t>Кто хочет поехать в субботу на экскурсию</a:t>
            </a:r>
            <a:r>
              <a:rPr lang="ru-RU" b="1" i="1" dirty="0" smtClean="0">
                <a:solidFill>
                  <a:srgbClr val="FF0000"/>
                </a:solidFill>
              </a:rPr>
              <a:t>?</a:t>
            </a:r>
          </a:p>
          <a:p>
            <a:r>
              <a:rPr lang="ru-RU" b="1" i="1" dirty="0" smtClean="0"/>
              <a:t>Когда будут экзамены</a:t>
            </a:r>
            <a:r>
              <a:rPr lang="ru-RU" b="1" i="1" dirty="0" smtClean="0">
                <a:solidFill>
                  <a:srgbClr val="FF0000"/>
                </a:solidFill>
              </a:rPr>
              <a:t>?</a:t>
            </a:r>
            <a:endParaRPr lang="es-ES_tradnl" b="1" i="1" dirty="0" smtClean="0">
              <a:solidFill>
                <a:srgbClr val="FF0000"/>
              </a:solidFill>
            </a:endParaRPr>
          </a:p>
          <a:p>
            <a:r>
              <a:rPr lang="ru-RU" b="1" i="1" dirty="0" smtClean="0"/>
              <a:t>У тебя есть деньги</a:t>
            </a:r>
            <a:r>
              <a:rPr lang="ru-RU" b="1" i="1" dirty="0" smtClean="0">
                <a:solidFill>
                  <a:srgbClr val="FF0000"/>
                </a:solidFill>
              </a:rPr>
              <a:t>?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>
                <a:latin typeface="+mn-lt"/>
              </a:rPr>
              <a:t>Восклицательный знак(!)</a:t>
            </a:r>
            <a:endParaRPr lang="ru-RU" sz="49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(</a:t>
            </a:r>
            <a:r>
              <a:rPr lang="ru-RU" b="1" dirty="0" smtClean="0">
                <a:solidFill>
                  <a:srgbClr val="FF0000"/>
                </a:solidFill>
              </a:rPr>
              <a:t>!</a:t>
            </a:r>
            <a:r>
              <a:rPr lang="ru-RU" b="1" dirty="0" smtClean="0"/>
              <a:t>) Восклицательный знак </a:t>
            </a:r>
            <a:r>
              <a:rPr lang="ru-RU" dirty="0" smtClean="0"/>
              <a:t>ставится в конце восклицательного предложения или после отдельно стоящего обращения. </a:t>
            </a:r>
          </a:p>
          <a:p>
            <a:endParaRPr lang="ru-RU" b="1" i="1" dirty="0" smtClean="0"/>
          </a:p>
          <a:p>
            <a:r>
              <a:rPr lang="ru-RU" b="1" i="1" dirty="0" smtClean="0"/>
              <a:t>Какой красивый город</a:t>
            </a:r>
            <a:r>
              <a:rPr lang="ru-RU" b="1" i="1" dirty="0" smtClean="0">
                <a:solidFill>
                  <a:srgbClr val="FF0000"/>
                </a:solidFill>
              </a:rPr>
              <a:t>!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b="1" i="1" dirty="0" smtClean="0"/>
              <a:t> Студенты</a:t>
            </a:r>
            <a:r>
              <a:rPr lang="ru-RU" b="1" i="1" dirty="0" smtClean="0">
                <a:solidFill>
                  <a:srgbClr val="FF0000"/>
                </a:solidFill>
              </a:rPr>
              <a:t>!</a:t>
            </a:r>
            <a:r>
              <a:rPr lang="ru-RU" b="1" i="1" dirty="0" smtClean="0"/>
              <a:t> Кто хочет поехать в субботу на экскурсию?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+mn-lt"/>
              </a:rPr>
              <a:t>Тире (</a:t>
            </a:r>
            <a:r>
              <a:rPr lang="ru-RU" sz="4400" b="1" i="1" dirty="0" smtClean="0">
                <a:latin typeface="+mn-lt"/>
              </a:rPr>
              <a:t>–</a:t>
            </a:r>
            <a:r>
              <a:rPr lang="ru-RU" sz="4400" dirty="0" smtClean="0">
                <a:latin typeface="+mn-lt"/>
              </a:rPr>
              <a:t>)</a:t>
            </a:r>
            <a:endParaRPr lang="ru-RU" sz="4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(</a:t>
            </a:r>
            <a:r>
              <a:rPr lang="ru-RU" dirty="0" smtClean="0">
                <a:solidFill>
                  <a:srgbClr val="FF0000"/>
                </a:solidFill>
              </a:rPr>
              <a:t>–</a:t>
            </a:r>
            <a:r>
              <a:rPr lang="ru-RU" b="1" dirty="0" smtClean="0"/>
              <a:t>)</a:t>
            </a:r>
            <a:r>
              <a:rPr lang="ru-RU" b="1" i="1" dirty="0" smtClean="0"/>
              <a:t> Тире </a:t>
            </a:r>
            <a:r>
              <a:rPr lang="ru-RU" dirty="0" smtClean="0"/>
              <a:t>ставится при отсутствии в предложении глагола или глагола-связки. </a:t>
            </a:r>
          </a:p>
          <a:p>
            <a:r>
              <a:rPr lang="ru-RU" b="1" i="1" dirty="0" smtClean="0"/>
              <a:t>Антон учится в университете, а его сестра </a:t>
            </a:r>
            <a:r>
              <a:rPr lang="ru-RU" b="1" i="1" dirty="0" smtClean="0">
                <a:solidFill>
                  <a:srgbClr val="FF0000"/>
                </a:solidFill>
              </a:rPr>
              <a:t>–</a:t>
            </a:r>
            <a:r>
              <a:rPr lang="ru-RU" b="1" i="1" dirty="0" smtClean="0"/>
              <a:t> в школе.  </a:t>
            </a:r>
          </a:p>
          <a:p>
            <a:r>
              <a:rPr lang="ru-RU" b="1" i="1" dirty="0" smtClean="0"/>
              <a:t>Москва </a:t>
            </a:r>
            <a:r>
              <a:rPr lang="ru-RU" b="1" i="1" dirty="0" smtClean="0">
                <a:solidFill>
                  <a:srgbClr val="FF0000"/>
                </a:solidFill>
              </a:rPr>
              <a:t>–</a:t>
            </a:r>
            <a:r>
              <a:rPr lang="ru-RU" b="1" i="1" dirty="0" smtClean="0"/>
              <a:t> столица России.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>
                <a:latin typeface="+mn-lt"/>
              </a:rPr>
              <a:t>Двоеточие (:)</a:t>
            </a:r>
            <a:endParaRPr lang="ru-RU" sz="49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r>
              <a:rPr lang="ru-RU" dirty="0" smtClean="0"/>
              <a:t>) </a:t>
            </a:r>
            <a:r>
              <a:rPr lang="ru-RU" b="1" dirty="0" smtClean="0"/>
              <a:t>Двоеточие</a:t>
            </a:r>
            <a:r>
              <a:rPr lang="ru-RU" dirty="0" smtClean="0"/>
              <a:t> ставится после </a:t>
            </a:r>
            <a:r>
              <a:rPr lang="ru-RU" dirty="0" smtClean="0">
                <a:solidFill>
                  <a:srgbClr val="FF0000"/>
                </a:solidFill>
              </a:rPr>
              <a:t>обобщающего слова </a:t>
            </a:r>
            <a:r>
              <a:rPr lang="ru-RU" dirty="0" smtClean="0"/>
              <a:t>перед перечислением. </a:t>
            </a:r>
          </a:p>
          <a:p>
            <a:endParaRPr lang="ru-RU" b="1" i="1" dirty="0" smtClean="0"/>
          </a:p>
          <a:p>
            <a:r>
              <a:rPr lang="ru-RU" b="1" i="1" dirty="0" smtClean="0"/>
              <a:t>Мария купила в магазине разные </a:t>
            </a:r>
            <a:r>
              <a:rPr lang="ru-RU" b="1" i="1" dirty="0" smtClean="0">
                <a:solidFill>
                  <a:srgbClr val="FF0000"/>
                </a:solidFill>
              </a:rPr>
              <a:t>продукты:</a:t>
            </a:r>
            <a:r>
              <a:rPr lang="ru-RU" b="1" i="1" dirty="0" smtClean="0"/>
              <a:t> рис, мясо, помидоры, хлеб, молоко и сыр.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4400" dirty="0" smtClean="0">
                <a:latin typeface="+mn-lt"/>
              </a:rPr>
              <a:t>NB</a:t>
            </a:r>
            <a:r>
              <a:rPr lang="ru-RU" sz="4400" dirty="0" smtClean="0">
                <a:latin typeface="+mn-lt"/>
              </a:rPr>
              <a:t>!</a:t>
            </a:r>
            <a:r>
              <a:rPr lang="es-ES_tradnl" sz="4400" dirty="0" smtClean="0">
                <a:latin typeface="+mn-lt"/>
              </a:rPr>
              <a:t> </a:t>
            </a:r>
            <a:r>
              <a:rPr lang="ru-RU" sz="4400" dirty="0" smtClean="0">
                <a:latin typeface="+mn-lt"/>
              </a:rPr>
              <a:t>№</a:t>
            </a:r>
            <a:r>
              <a:rPr lang="es-ES_tradnl" sz="4400" dirty="0" smtClean="0">
                <a:latin typeface="+mn-lt"/>
              </a:rPr>
              <a:t>1</a:t>
            </a:r>
            <a:endParaRPr lang="ru-RU" sz="4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а) Знаки </a:t>
            </a:r>
            <a:r>
              <a:rPr lang="ru-RU" b="1" dirty="0" smtClean="0"/>
              <a:t>(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r>
              <a:rPr lang="ru-RU" b="1" dirty="0" smtClean="0"/>
              <a:t>)(</a:t>
            </a:r>
            <a:r>
              <a:rPr lang="ru-RU" b="1" dirty="0" smtClean="0">
                <a:solidFill>
                  <a:srgbClr val="FF0000"/>
                </a:solidFill>
              </a:rPr>
              <a:t>?</a:t>
            </a:r>
            <a:r>
              <a:rPr lang="ru-RU" b="1" dirty="0" smtClean="0"/>
              <a:t>)(</a:t>
            </a:r>
            <a:r>
              <a:rPr lang="ru-RU" b="1" dirty="0" smtClean="0">
                <a:solidFill>
                  <a:srgbClr val="FF0000"/>
                </a:solidFill>
              </a:rPr>
              <a:t>!</a:t>
            </a:r>
            <a:r>
              <a:rPr lang="ru-RU" b="1" dirty="0" smtClean="0"/>
              <a:t>) </a:t>
            </a:r>
            <a:r>
              <a:rPr lang="ru-RU" dirty="0" smtClean="0"/>
              <a:t>ставятся в</a:t>
            </a:r>
          </a:p>
          <a:p>
            <a:r>
              <a:rPr lang="ru-RU" dirty="0" smtClean="0"/>
              <a:t>конце предложения. </a:t>
            </a:r>
          </a:p>
          <a:p>
            <a:r>
              <a:rPr lang="ru-RU" dirty="0" smtClean="0"/>
              <a:t> б) Каждое новое предложение</a:t>
            </a:r>
          </a:p>
          <a:p>
            <a:r>
              <a:rPr lang="ru-RU" dirty="0" smtClean="0"/>
              <a:t>начинается с большой буквы.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Э</a:t>
            </a:r>
            <a:r>
              <a:rPr lang="ru-RU" b="1" i="1" dirty="0" smtClean="0"/>
              <a:t>то красивый город</a:t>
            </a:r>
            <a:r>
              <a:rPr lang="ru-RU" b="1" i="1" dirty="0" smtClean="0">
                <a:solidFill>
                  <a:srgbClr val="FF0000"/>
                </a:solidFill>
              </a:rPr>
              <a:t>.</a:t>
            </a:r>
            <a:r>
              <a:rPr lang="ru-RU" b="1" i="1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В</a:t>
            </a:r>
            <a:r>
              <a:rPr lang="ru-RU" b="1" i="1" dirty="0" smtClean="0"/>
              <a:t> нём живёт моя семья</a:t>
            </a:r>
            <a:r>
              <a:rPr lang="ru-RU" b="1" i="1" dirty="0" smtClean="0">
                <a:solidFill>
                  <a:srgbClr val="FF0000"/>
                </a:solidFill>
              </a:rPr>
              <a:t>.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b="1" i="1" dirty="0" smtClean="0">
                <a:solidFill>
                  <a:srgbClr val="FF0000"/>
                </a:solidFill>
              </a:rPr>
              <a:t>М</a:t>
            </a:r>
            <a:r>
              <a:rPr lang="ru-RU" b="1" i="1" dirty="0" smtClean="0"/>
              <a:t>осква красивый город</a:t>
            </a:r>
            <a:r>
              <a:rPr lang="ru-RU" b="1" i="1" dirty="0" smtClean="0">
                <a:solidFill>
                  <a:srgbClr val="FF0000"/>
                </a:solidFill>
              </a:rPr>
              <a:t>?</a:t>
            </a:r>
            <a:r>
              <a:rPr lang="ru-RU" b="1" i="1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Д</a:t>
            </a:r>
            <a:r>
              <a:rPr lang="ru-RU" b="1" i="1" dirty="0" smtClean="0"/>
              <a:t>а, красивый.</a:t>
            </a:r>
            <a:endParaRPr lang="ru-RU" dirty="0" smtClean="0"/>
          </a:p>
          <a:p>
            <a:r>
              <a:rPr lang="ru-RU" b="1" i="1" dirty="0" smtClean="0">
                <a:solidFill>
                  <a:srgbClr val="FF0000"/>
                </a:solidFill>
              </a:rPr>
              <a:t>К</a:t>
            </a:r>
            <a:r>
              <a:rPr lang="ru-RU" b="1" i="1" dirty="0" smtClean="0"/>
              <a:t>акой красивый город</a:t>
            </a:r>
            <a:r>
              <a:rPr lang="ru-RU" b="1" i="1" dirty="0" smtClean="0">
                <a:solidFill>
                  <a:srgbClr val="FF0000"/>
                </a:solidFill>
              </a:rPr>
              <a:t>!</a:t>
            </a:r>
            <a:r>
              <a:rPr lang="ru-RU" b="1" i="1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Я</a:t>
            </a:r>
            <a:r>
              <a:rPr lang="ru-RU" b="1" i="1" dirty="0" smtClean="0"/>
              <a:t> хочу поехать туда</a:t>
            </a:r>
            <a:r>
              <a:rPr lang="ru-RU" b="1" i="1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182</TotalTime>
  <Words>393</Words>
  <Application>Microsoft Office PowerPoint</Application>
  <PresentationFormat>Экран (4:3)</PresentationFormat>
  <Paragraphs>61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Знаки русской пунктуации. Элементарный уровень</vt:lpstr>
      <vt:lpstr>Приветствие</vt:lpstr>
      <vt:lpstr>       Точка (.)</vt:lpstr>
      <vt:lpstr>Запятая (,)</vt:lpstr>
      <vt:lpstr>Вопросительный знак (?)</vt:lpstr>
      <vt:lpstr> Восклицательный знак(!)</vt:lpstr>
      <vt:lpstr>Тире (–)</vt:lpstr>
      <vt:lpstr> Двоеточие (:)</vt:lpstr>
      <vt:lpstr> NB! №1</vt:lpstr>
      <vt:lpstr>NB! №2</vt:lpstr>
      <vt:lpstr>NB! №3</vt:lpstr>
      <vt:lpstr>Список использованных источников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Знаки русской пунктуации</dc:title>
  <dc:creator>глух</dc:creator>
  <cp:lastModifiedBy>глух</cp:lastModifiedBy>
  <cp:revision>37</cp:revision>
  <dcterms:created xsi:type="dcterms:W3CDTF">2013-01-27T09:52:58Z</dcterms:created>
  <dcterms:modified xsi:type="dcterms:W3CDTF">2013-05-19T09:24:54Z</dcterms:modified>
</cp:coreProperties>
</file>