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187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187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0187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DC4FE-E71F-4F7B-98A8-34E3AEEE920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 advTm="10187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ol.msu.ru/~fonetica/index1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5" Type="http://schemas.microsoft.com/office/2007/relationships/media" Target="../media/media14.wav"/><Relationship Id="rId4" Type="http://schemas.openxmlformats.org/officeDocument/2006/relationships/audio" Target="../media/media13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6.wav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64000" cy="151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Интонационные конструкции русской речи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3744000" cy="756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5 основных типов ИК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10187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Список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</a:t>
            </a:r>
            <a:r>
              <a:rPr lang="ru-RU" dirty="0" err="1" smtClean="0"/>
              <a:t>Кедрова</a:t>
            </a:r>
            <a:r>
              <a:rPr lang="ru-RU" dirty="0" smtClean="0"/>
              <a:t> </a:t>
            </a:r>
            <a:r>
              <a:rPr lang="ru-RU" dirty="0"/>
              <a:t>Г.Е. и др. Интернет-учебник «Русская фонетика</a:t>
            </a:r>
            <a:r>
              <a:rPr lang="ru-RU" dirty="0" smtClean="0"/>
              <a:t>»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://www.philol.msu.ru/~</a:t>
            </a:r>
            <a:r>
              <a:rPr lang="en-US" dirty="0" smtClean="0">
                <a:hlinkClick r:id="rId2"/>
              </a:rPr>
              <a:t>fonetica/index1.htm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2) </a:t>
            </a:r>
            <a:r>
              <a:rPr lang="ru-RU" dirty="0" err="1" smtClean="0"/>
              <a:t>Муханов</a:t>
            </a:r>
            <a:r>
              <a:rPr lang="ru-RU" dirty="0" smtClean="0"/>
              <a:t> </a:t>
            </a:r>
            <a:r>
              <a:rPr lang="ru-RU" dirty="0"/>
              <a:t>И.Л. Пособие по интонации (для филологов старших курсов). Учебное пособие. М., Русский язык, 1983</a:t>
            </a:r>
          </a:p>
          <a:p>
            <a:r>
              <a:rPr lang="ru-RU" dirty="0" smtClean="0"/>
              <a:t>3) Старт 1-2: Учебник русского языка для подготовительных факультетов вузов СССР. Вводный и элементарный курсы. Книга для студента. М.: Рус. яз., 1986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9108"/>
      </p:ext>
    </p:extLst>
  </p:cSld>
  <p:clrMapOvr>
    <a:masterClrMapping/>
  </p:clrMapOvr>
  <p:transition spd="med" advTm="10187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 текста и презентации И.Е. Шигина</a:t>
            </a:r>
          </a:p>
          <a:p>
            <a:r>
              <a:rPr lang="ru-RU" dirty="0" smtClean="0"/>
              <a:t>Техник звукозаписи Е. </a:t>
            </a:r>
            <a:r>
              <a:rPr lang="ru-RU" smtClean="0"/>
              <a:t>Панфёрова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10187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ИК-1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Интонация короткого повествовательного предложения: </a:t>
            </a:r>
            <a:endParaRPr lang="ru-RU" sz="2400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Вот наш </a:t>
            </a:r>
            <a:r>
              <a:rPr lang="ru-RU" i="1" dirty="0" err="1" smtClean="0">
                <a:solidFill>
                  <a:srgbClr val="0070C0"/>
                </a:solidFill>
              </a:rPr>
              <a:t>д</a:t>
            </a:r>
            <a:r>
              <a:rPr lang="ru-RU" b="1" i="1" dirty="0" err="1" smtClean="0">
                <a:solidFill>
                  <a:srgbClr val="0070C0"/>
                </a:solidFill>
              </a:rPr>
              <a:t>о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м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Это моя подруга </a:t>
            </a:r>
            <a:r>
              <a:rPr lang="ru-RU" b="1" i="1" dirty="0" err="1" smtClean="0">
                <a:solidFill>
                  <a:srgbClr val="0070C0"/>
                </a:solidFill>
              </a:rPr>
              <a:t>А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</a:t>
            </a:r>
            <a:r>
              <a:rPr lang="ru-RU" i="1" dirty="0" err="1" smtClean="0">
                <a:solidFill>
                  <a:srgbClr val="0070C0"/>
                </a:solidFill>
              </a:rPr>
              <a:t>нна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Я учусь в </a:t>
            </a:r>
            <a:r>
              <a:rPr lang="ru-RU" i="1" dirty="0" err="1" smtClean="0">
                <a:solidFill>
                  <a:srgbClr val="0070C0"/>
                </a:solidFill>
              </a:rPr>
              <a:t>университ</a:t>
            </a:r>
            <a:r>
              <a:rPr lang="ru-RU" b="1" i="1" dirty="0" err="1" smtClean="0">
                <a:solidFill>
                  <a:srgbClr val="0070C0"/>
                </a:solidFill>
              </a:rPr>
              <a:t>е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те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Тон голоса понижается на последнем ударном слоге фразы. В конце предложения ставим точку (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90586" y="4473116"/>
            <a:ext cx="2738635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15916" y="4471755"/>
            <a:ext cx="64807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88768" y="5119827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Вот наш дом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612" y="2298576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Это моя подруга Анна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83968" y="3041494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0" name="Я учусь в университете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48808" y="3863516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ИК-2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>
            <a:noFill/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Интонация вопросительного предложения с вопросительным словом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Кто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это?	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Где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он живёт?	</a:t>
            </a:r>
            <a:endParaRPr lang="es-ES_tradnl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Куда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ты идёшь?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Тон голоса понижается на первом ударном слоге фразы.</a:t>
            </a:r>
          </a:p>
          <a:p>
            <a:pPr marL="0" indent="0">
              <a:buNone/>
            </a:pPr>
            <a:r>
              <a:rPr lang="ru-RU" dirty="0" smtClean="0"/>
              <a:t>В конце предложения ставим знак вопроса (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53007" y="5188726"/>
            <a:ext cx="708476" cy="1539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331640" y="4504992"/>
            <a:ext cx="72008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32515" y="450912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то эт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27784" y="2636912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" name="Где он живёт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19872" y="3228449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4" name="Куда ты идёшь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6973" y="3941180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ИК-3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Интонация вопросительного предложения без вопросительного слова: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Ты </a:t>
            </a:r>
            <a:r>
              <a:rPr lang="ru-RU" b="1" i="1" dirty="0" err="1" smtClean="0">
                <a:solidFill>
                  <a:srgbClr val="0070C0"/>
                </a:solidFill>
              </a:rPr>
              <a:t>студе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нт</a:t>
            </a:r>
            <a:r>
              <a:rPr lang="ru-RU" i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Это </a:t>
            </a:r>
            <a:r>
              <a:rPr lang="ru-RU" b="1" i="1" dirty="0" smtClean="0">
                <a:solidFill>
                  <a:srgbClr val="0070C0"/>
                </a:solidFill>
              </a:rPr>
              <a:t>твоё´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место?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Это </a:t>
            </a:r>
            <a:r>
              <a:rPr lang="ru-RU" b="1" i="1" dirty="0" err="1" smtClean="0">
                <a:solidFill>
                  <a:srgbClr val="0070C0"/>
                </a:solidFill>
              </a:rPr>
              <a:t>интере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сный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фильм?	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dirty="0" smtClean="0"/>
              <a:t>Тон голоса повышается на слове, обозначающем неизвестное, затем резко падает. </a:t>
            </a:r>
          </a:p>
          <a:p>
            <a:r>
              <a:rPr lang="ru-RU" dirty="0" smtClean="0"/>
              <a:t>В конце предложения ставим знак вопроса (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r>
              <a:rPr lang="ru-RU" dirty="0" smtClean="0"/>
              <a:t>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7" y="4808659"/>
            <a:ext cx="1152129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95736" y="3873429"/>
            <a:ext cx="469305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026233" y="4750296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Ты студент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35896" y="2459766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Это твоё место_воп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4008" y="2636912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1" name="Это интересный фильм_вопр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08104" y="3124200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ИК-4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Интонация неполного вопросительного предложения: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- Она студентка. - </a:t>
            </a:r>
            <a:r>
              <a:rPr lang="ru-RU" b="1" i="1" dirty="0" smtClean="0">
                <a:solidFill>
                  <a:srgbClr val="0070C0"/>
                </a:solidFill>
              </a:rPr>
              <a:t>А </a:t>
            </a:r>
            <a:r>
              <a:rPr lang="ru-RU" b="1" i="1" dirty="0" err="1" smtClean="0">
                <a:solidFill>
                  <a:srgbClr val="0070C0"/>
                </a:solidFill>
              </a:rPr>
              <a:t>о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н</a:t>
            </a:r>
            <a:r>
              <a:rPr lang="ru-RU" b="1" i="1" dirty="0" smtClean="0">
                <a:solidFill>
                  <a:srgbClr val="0070C0"/>
                </a:solidFill>
              </a:rPr>
              <a:t>?</a:t>
            </a:r>
            <a:r>
              <a:rPr lang="ru-RU" i="1" dirty="0" smtClean="0">
                <a:solidFill>
                  <a:srgbClr val="0070C0"/>
                </a:solidFill>
              </a:rPr>
              <a:t>	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- Тот фильм был интересный. - </a:t>
            </a:r>
            <a:r>
              <a:rPr lang="ru-RU" b="1" i="1" dirty="0" smtClean="0">
                <a:solidFill>
                  <a:srgbClr val="0070C0"/>
                </a:solidFill>
              </a:rPr>
              <a:t>А </a:t>
            </a:r>
            <a:r>
              <a:rPr lang="ru-RU" b="1" i="1" dirty="0" err="1" smtClean="0">
                <a:solidFill>
                  <a:srgbClr val="0070C0"/>
                </a:solidFill>
              </a:rPr>
              <a:t>э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тот</a:t>
            </a:r>
            <a:r>
              <a:rPr lang="ru-RU" b="1" i="1" dirty="0" smtClean="0">
                <a:solidFill>
                  <a:srgbClr val="0070C0"/>
                </a:solidFill>
              </a:rPr>
              <a:t>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Тон голоса повышается на первом ударном слоге неполного вопроса в диалогической речи, когда смысл выводится из предыдущей реплики. Понижения тона не происходит</a:t>
            </a:r>
            <a:r>
              <a:rPr lang="ru-RU" sz="2600" dirty="0" smtClean="0"/>
              <a:t>. </a:t>
            </a:r>
          </a:p>
          <a:p>
            <a:r>
              <a:rPr lang="ru-RU" sz="2400" dirty="0" smtClean="0"/>
              <a:t>В конце ставим знак вопроса (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r>
              <a:rPr lang="ru-RU" sz="2400" dirty="0" smtClean="0"/>
              <a:t>)</a:t>
            </a:r>
          </a:p>
          <a:p>
            <a:endParaRPr lang="ru-RU" sz="2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81400" y="4057632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67944" y="3553576"/>
            <a:ext cx="74443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60032" y="354214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555776" y="4057632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на студентка. А он_вопр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6056" y="2348880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Тот фильм был интересный.А этот_воп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2819400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ИК-5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Интонация восклицательного предложения: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- </a:t>
            </a:r>
            <a:r>
              <a:rPr lang="ru-RU" i="1" dirty="0" err="1" smtClean="0">
                <a:solidFill>
                  <a:srgbClr val="0070C0"/>
                </a:solidFill>
              </a:rPr>
              <a:t>К</a:t>
            </a:r>
            <a:r>
              <a:rPr lang="ru-RU" b="1" i="1" dirty="0" err="1" smtClean="0">
                <a:solidFill>
                  <a:srgbClr val="0070C0"/>
                </a:solidFill>
              </a:rPr>
              <a:t>а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к</a:t>
            </a:r>
            <a:r>
              <a:rPr lang="ru-RU" i="1" dirty="0" smtClean="0">
                <a:solidFill>
                  <a:srgbClr val="0070C0"/>
                </a:solidFill>
              </a:rPr>
              <a:t>  хорош</a:t>
            </a:r>
            <a:r>
              <a:rPr lang="ru-RU" b="1" i="1" dirty="0" smtClean="0">
                <a:solidFill>
                  <a:srgbClr val="0070C0"/>
                </a:solidFill>
              </a:rPr>
              <a:t>о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smtClean="0">
                <a:solidFill>
                  <a:srgbClr val="0070C0"/>
                </a:solidFill>
              </a:rPr>
              <a:t>!</a:t>
            </a:r>
            <a:r>
              <a:rPr lang="ru-RU" i="1" dirty="0" smtClean="0">
                <a:solidFill>
                  <a:srgbClr val="0070C0"/>
                </a:solidFill>
              </a:rPr>
              <a:t>	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- </a:t>
            </a:r>
            <a:r>
              <a:rPr lang="ru-RU" i="1" dirty="0" err="1" smtClean="0">
                <a:solidFill>
                  <a:srgbClr val="0070C0"/>
                </a:solidFill>
              </a:rPr>
              <a:t>Как</a:t>
            </a:r>
            <a:r>
              <a:rPr lang="ru-RU" b="1" i="1" dirty="0" err="1" smtClean="0">
                <a:solidFill>
                  <a:srgbClr val="0070C0"/>
                </a:solidFill>
              </a:rPr>
              <a:t>а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я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красивая </a:t>
            </a:r>
            <a:r>
              <a:rPr lang="ru-RU" i="1" dirty="0" err="1" smtClean="0">
                <a:solidFill>
                  <a:srgbClr val="0070C0"/>
                </a:solidFill>
              </a:rPr>
              <a:t>д</a:t>
            </a:r>
            <a:r>
              <a:rPr lang="ru-RU" b="1" i="1" dirty="0" err="1" smtClean="0">
                <a:solidFill>
                  <a:srgbClr val="0070C0"/>
                </a:solidFill>
              </a:rPr>
              <a:t>е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вушка</a:t>
            </a:r>
            <a:r>
              <a:rPr lang="ru-RU" i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- </a:t>
            </a:r>
            <a:r>
              <a:rPr lang="ru-RU" i="1" dirty="0" err="1" smtClean="0">
                <a:solidFill>
                  <a:srgbClr val="0070C0"/>
                </a:solidFill>
              </a:rPr>
              <a:t>Ск</a:t>
            </a:r>
            <a:r>
              <a:rPr lang="ru-RU" b="1" i="1" dirty="0" err="1" smtClean="0">
                <a:solidFill>
                  <a:srgbClr val="0070C0"/>
                </a:solidFill>
              </a:rPr>
              <a:t>о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лько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тут </a:t>
            </a:r>
            <a:r>
              <a:rPr lang="ru-RU" i="1" dirty="0" err="1" smtClean="0">
                <a:solidFill>
                  <a:srgbClr val="0070C0"/>
                </a:solidFill>
              </a:rPr>
              <a:t>м</a:t>
            </a:r>
            <a:r>
              <a:rPr lang="ru-RU" b="1" i="1" dirty="0" err="1" smtClean="0">
                <a:solidFill>
                  <a:srgbClr val="0070C0"/>
                </a:solidFill>
              </a:rPr>
              <a:t>у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сора</a:t>
            </a:r>
            <a:r>
              <a:rPr lang="ru-RU" i="1" dirty="0" smtClean="0">
                <a:solidFill>
                  <a:srgbClr val="0070C0"/>
                </a:solidFill>
              </a:rPr>
              <a:t>! 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dirty="0" smtClean="0"/>
              <a:t>Тон голоса повышается на первом ударном и резко понижается на последнем ударном слоге восклицательного предложения; между интонационными центрами тон остается высоким.</a:t>
            </a:r>
          </a:p>
          <a:p>
            <a:r>
              <a:rPr lang="ru-RU" dirty="0" smtClean="0"/>
              <a:t> В конце предложения ставим восклицательный знак (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  <a:r>
              <a:rPr lang="ru-RU" dirty="0" smtClean="0"/>
              <a:t>)</a:t>
            </a:r>
          </a:p>
          <a:p>
            <a:endParaRPr lang="ru-RU" sz="2800" i="1" dirty="0" smtClean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331640" y="3717032"/>
            <a:ext cx="648072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79712" y="3717032"/>
            <a:ext cx="1728192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707904" y="3717032"/>
            <a:ext cx="36004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139952" y="429309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к хорошо!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054" y="2276872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Какая красивая девушка!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24720" y="2604364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Сколько тут мусора!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3829" y="3151974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ИК-3 + ИК-1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Интонация альтернативного вопроса: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- Это </a:t>
            </a:r>
            <a:r>
              <a:rPr lang="ru-RU" b="1" i="1" dirty="0" err="1" smtClean="0">
                <a:solidFill>
                  <a:srgbClr val="0070C0"/>
                </a:solidFill>
              </a:rPr>
              <a:t>журна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л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или </a:t>
            </a:r>
            <a:r>
              <a:rPr lang="ru-RU" b="1" i="1" dirty="0" err="1" smtClean="0">
                <a:solidFill>
                  <a:srgbClr val="0070C0"/>
                </a:solidFill>
              </a:rPr>
              <a:t>кни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га</a:t>
            </a:r>
            <a:r>
              <a:rPr lang="ru-RU" i="1" dirty="0" smtClean="0">
                <a:solidFill>
                  <a:srgbClr val="0070C0"/>
                </a:solidFill>
              </a:rPr>
              <a:t>?	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- Вы </a:t>
            </a:r>
            <a:r>
              <a:rPr lang="ru-RU" b="1" i="1" dirty="0" err="1" smtClean="0">
                <a:solidFill>
                  <a:srgbClr val="0070C0"/>
                </a:solidFill>
              </a:rPr>
              <a:t>рабо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таете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или </a:t>
            </a:r>
            <a:r>
              <a:rPr lang="ru-RU" b="1" i="1" dirty="0" err="1" smtClean="0">
                <a:solidFill>
                  <a:srgbClr val="0070C0"/>
                </a:solidFill>
              </a:rPr>
              <a:t>у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читесь</a:t>
            </a:r>
            <a:r>
              <a:rPr lang="ru-RU" i="1" dirty="0" smtClean="0">
                <a:solidFill>
                  <a:srgbClr val="0070C0"/>
                </a:solidFill>
              </a:rPr>
              <a:t>?</a:t>
            </a: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endParaRPr lang="ru-RU" sz="2800" dirty="0" smtClean="0"/>
          </a:p>
          <a:p>
            <a:r>
              <a:rPr lang="ru-RU" sz="2400" dirty="0" smtClean="0"/>
              <a:t>Предложение с комбинацией интонационных конструкций.  Первое слово альтернативы произносится с ИК-3, а второе – с ИК-1. Слово «или» произносится на повышенном тоне. </a:t>
            </a:r>
          </a:p>
          <a:p>
            <a:r>
              <a:rPr lang="ru-RU" sz="2400" dirty="0" smtClean="0"/>
              <a:t>В конце предложения ставим знак вопроса (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r>
              <a:rPr lang="ru-RU" sz="2400" dirty="0" smtClean="0"/>
              <a:t>)</a:t>
            </a:r>
          </a:p>
          <a:p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31640" y="3933056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051720" y="3501008"/>
            <a:ext cx="79208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15816" y="3501008"/>
            <a:ext cx="1224136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39952" y="3501008"/>
            <a:ext cx="50405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88024" y="3933056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Это журнал или книг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6076" y="2372397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Вы работаете или учитесь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2160" y="2847174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tx1"/>
                </a:solidFill>
                <a:latin typeface="+mn-lt"/>
              </a:rPr>
              <a:t>ИК – 1+3+…+1</a:t>
            </a:r>
            <a:endParaRPr lang="ru-RU" sz="5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Интонация</a:t>
            </a:r>
            <a:r>
              <a:rPr lang="ru-RU" b="1" dirty="0" smtClean="0"/>
              <a:t> </a:t>
            </a:r>
            <a:r>
              <a:rPr lang="ru-RU" dirty="0" smtClean="0"/>
              <a:t>перечисления в предложении с обобщающим словом:                              </a:t>
            </a:r>
            <a:r>
              <a:rPr lang="ru-RU" i="1" dirty="0" smtClean="0">
                <a:solidFill>
                  <a:srgbClr val="0070C0"/>
                </a:solidFill>
              </a:rPr>
              <a:t>1 </a:t>
            </a:r>
            <a:endParaRPr lang="ru-RU" dirty="0" smtClean="0"/>
          </a:p>
          <a:p>
            <a:r>
              <a:rPr lang="ru-RU" i="1" dirty="0" smtClean="0">
                <a:solidFill>
                  <a:srgbClr val="0070C0"/>
                </a:solidFill>
              </a:rPr>
              <a:t>Мария купила в магазине разные </a:t>
            </a:r>
            <a:r>
              <a:rPr lang="ru-RU" b="1" i="1" dirty="0" err="1" smtClean="0">
                <a:solidFill>
                  <a:srgbClr val="0070C0"/>
                </a:solidFill>
              </a:rPr>
              <a:t>проду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кты</a:t>
            </a:r>
            <a:r>
              <a:rPr lang="ru-RU" i="1" dirty="0" smtClean="0">
                <a:solidFill>
                  <a:srgbClr val="0070C0"/>
                </a:solidFill>
              </a:rPr>
              <a:t>: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    3         3                    3              3                  3          1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i="1" dirty="0" err="1" smtClean="0">
                <a:solidFill>
                  <a:srgbClr val="0070C0"/>
                </a:solidFill>
              </a:rPr>
              <a:t>р</a:t>
            </a:r>
            <a:r>
              <a:rPr lang="ru-RU" b="1" i="1" dirty="0" err="1" smtClean="0">
                <a:solidFill>
                  <a:srgbClr val="0070C0"/>
                </a:solidFill>
              </a:rPr>
              <a:t>и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с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м</a:t>
            </a:r>
            <a:r>
              <a:rPr lang="ru-RU" b="1" i="1" dirty="0" err="1" smtClean="0">
                <a:solidFill>
                  <a:srgbClr val="0070C0"/>
                </a:solidFill>
              </a:rPr>
              <a:t>я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со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помид</a:t>
            </a:r>
            <a:r>
              <a:rPr lang="ru-RU" b="1" i="1" dirty="0" err="1" smtClean="0">
                <a:solidFill>
                  <a:srgbClr val="0070C0"/>
                </a:solidFill>
              </a:rPr>
              <a:t>о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ры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хл</a:t>
            </a:r>
            <a:r>
              <a:rPr lang="ru-RU" b="1" i="1" dirty="0" err="1" smtClean="0">
                <a:solidFill>
                  <a:srgbClr val="0070C0"/>
                </a:solidFill>
              </a:rPr>
              <a:t>е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i="1" dirty="0" err="1" smtClean="0">
                <a:solidFill>
                  <a:srgbClr val="0070C0"/>
                </a:solidFill>
              </a:rPr>
              <a:t>б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молок</a:t>
            </a:r>
            <a:r>
              <a:rPr lang="ru-RU" b="1" i="1" dirty="0" smtClean="0">
                <a:solidFill>
                  <a:srgbClr val="0070C0"/>
                </a:solidFill>
              </a:rPr>
              <a:t>о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и </a:t>
            </a:r>
            <a:r>
              <a:rPr lang="ru-RU" b="1" i="1" dirty="0" err="1" smtClean="0">
                <a:solidFill>
                  <a:srgbClr val="0070C0"/>
                </a:solidFill>
              </a:rPr>
              <a:t>сы</a:t>
            </a:r>
            <a:r>
              <a:rPr lang="ru-RU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</a:t>
            </a:r>
            <a:r>
              <a:rPr lang="ru-RU" b="1" i="1" dirty="0" err="1" smtClean="0">
                <a:solidFill>
                  <a:srgbClr val="0070C0"/>
                </a:solidFill>
              </a:rPr>
              <a:t>р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Тон голоса понижается на ударном слоге обобщающего слова и на последнем ударном слоге фразы и восходит на ударном слоге каждого слова перечисления.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85933" y="3212976"/>
            <a:ext cx="7337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790421" y="3233467"/>
            <a:ext cx="32403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755576" y="4445881"/>
            <a:ext cx="401144" cy="3872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619672" y="4445881"/>
            <a:ext cx="378042" cy="3984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347864" y="4406353"/>
            <a:ext cx="360040" cy="4268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644008" y="4416910"/>
            <a:ext cx="360040" cy="4742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217380" y="4466718"/>
            <a:ext cx="252028" cy="4244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49804" y="4500299"/>
            <a:ext cx="3424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83516" y="4505066"/>
            <a:ext cx="370090" cy="328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Мария купила в магазине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3310401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2051720" y="3212976"/>
            <a:ext cx="8172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419872" y="3158001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824028" y="3154522"/>
            <a:ext cx="8280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965352" y="3171371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236296" y="3615201"/>
            <a:ext cx="3322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3600" dirty="0" smtClean="0"/>
              <a:t>Общие правила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Русские интонации отличаются понижением тона к концу фразы: ИК-1, ИК-2, ИК-5.</a:t>
            </a:r>
          </a:p>
          <a:p>
            <a:r>
              <a:rPr lang="ru-RU" sz="2400" dirty="0" smtClean="0"/>
              <a:t>Знание русских ИК и правил их применения необходимо, потому что иногда смысл фразы зависит только от интонации. </a:t>
            </a:r>
            <a:endParaRPr lang="ru-RU" sz="2400" dirty="0"/>
          </a:p>
        </p:txBody>
      </p:sp>
    </p:spTree>
  </p:cSld>
  <p:clrMapOvr>
    <a:masterClrMapping/>
  </p:clrMapOvr>
  <p:transition spd="med" advTm="10187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320</Words>
  <Application>Microsoft Office PowerPoint</Application>
  <PresentationFormat>Экран (4:3)</PresentationFormat>
  <Paragraphs>80</Paragraphs>
  <Slides>11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Интонационные конструкции русской речи</vt:lpstr>
      <vt:lpstr>ИК-1</vt:lpstr>
      <vt:lpstr>ИК-2</vt:lpstr>
      <vt:lpstr>ИК-3</vt:lpstr>
      <vt:lpstr>ИК-4</vt:lpstr>
      <vt:lpstr>ИК-5</vt:lpstr>
      <vt:lpstr>ИК-3 + ИК-1</vt:lpstr>
      <vt:lpstr> ИК – 1+3+…+1</vt:lpstr>
      <vt:lpstr> Общие правила</vt:lpstr>
      <vt:lpstr>Список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Интонационные конструкции русской речи</dc:title>
  <dc:creator>глух</dc:creator>
  <cp:lastModifiedBy>Student</cp:lastModifiedBy>
  <cp:revision>115</cp:revision>
  <dcterms:created xsi:type="dcterms:W3CDTF">2012-09-24T11:59:17Z</dcterms:created>
  <dcterms:modified xsi:type="dcterms:W3CDTF">2014-02-07T10:48:39Z</dcterms:modified>
</cp:coreProperties>
</file>