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2" r:id="rId2"/>
    <p:sldId id="256" r:id="rId3"/>
    <p:sldId id="280" r:id="rId4"/>
    <p:sldId id="257" r:id="rId5"/>
    <p:sldId id="258" r:id="rId6"/>
    <p:sldId id="288" r:id="rId7"/>
    <p:sldId id="286" r:id="rId8"/>
    <p:sldId id="285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81" r:id="rId21"/>
    <p:sldId id="270" r:id="rId22"/>
    <p:sldId id="271" r:id="rId23"/>
    <p:sldId id="272" r:id="rId24"/>
    <p:sldId id="273" r:id="rId25"/>
    <p:sldId id="283" r:id="rId26"/>
    <p:sldId id="275" r:id="rId27"/>
    <p:sldId id="277" r:id="rId28"/>
    <p:sldId id="278" r:id="rId29"/>
    <p:sldId id="284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29" autoAdjust="0"/>
  </p:normalViewPr>
  <p:slideViewPr>
    <p:cSldViewPr>
      <p:cViewPr>
        <p:scale>
          <a:sx n="80" d="100"/>
          <a:sy n="80" d="100"/>
        </p:scale>
        <p:origin x="-2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9A12B-B840-4E7F-88EF-85733359FCCA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1C86D-C9EE-4B33-9676-B0D62A1D3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9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</a:t>
            </a:r>
            <a:r>
              <a:rPr lang="en-US" dirty="0" smtClean="0"/>
              <a:t>http://www.krugosvet.ru/node/35197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C86D-C9EE-4B33-9676-B0D62A1D37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C86D-C9EE-4B33-9676-B0D62A1D37B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5F23-1F9F-4B29-AF0F-5034E7B12AC8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EB7-278D-42EE-9E33-0898F0B42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5F23-1F9F-4B29-AF0F-5034E7B12AC8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EB7-278D-42EE-9E33-0898F0B42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5F23-1F9F-4B29-AF0F-5034E7B12AC8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EB7-278D-42EE-9E33-0898F0B42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5F23-1F9F-4B29-AF0F-5034E7B12AC8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EB7-278D-42EE-9E33-0898F0B42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5F23-1F9F-4B29-AF0F-5034E7B12AC8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EB7-278D-42EE-9E33-0898F0B42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5F23-1F9F-4B29-AF0F-5034E7B12AC8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EB7-278D-42EE-9E33-0898F0B42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5F23-1F9F-4B29-AF0F-5034E7B12AC8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EB7-278D-42EE-9E33-0898F0B42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5F23-1F9F-4B29-AF0F-5034E7B12AC8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EB7-278D-42EE-9E33-0898F0B42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5F23-1F9F-4B29-AF0F-5034E7B12AC8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EB7-278D-42EE-9E33-0898F0B42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5F23-1F9F-4B29-AF0F-5034E7B12AC8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EB7-278D-42EE-9E33-0898F0B42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5F23-1F9F-4B29-AF0F-5034E7B12AC8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6E9EB7-278D-42EE-9E33-0898F0B424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3C5F23-1F9F-4B29-AF0F-5034E7B12AC8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6E9EB7-278D-42EE-9E33-0898F0B424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7.png"/><Relationship Id="rId5" Type="http://schemas.microsoft.com/office/2007/relationships/media" Target="../media/media3.wav"/><Relationship Id="rId10" Type="http://schemas.openxmlformats.org/officeDocument/2006/relationships/image" Target="../media/image6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av"/><Relationship Id="rId3" Type="http://schemas.microsoft.com/office/2007/relationships/media" Target="../media/media6.wav"/><Relationship Id="rId7" Type="http://schemas.microsoft.com/office/2007/relationships/media" Target="../media/media8.wav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5" Type="http://schemas.microsoft.com/office/2007/relationships/media" Target="../media/media7.wav"/><Relationship Id="rId10" Type="http://schemas.openxmlformats.org/officeDocument/2006/relationships/image" Target="../media/image7.png"/><Relationship Id="rId4" Type="http://schemas.openxmlformats.org/officeDocument/2006/relationships/audio" Target="../media/media6.wav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wav"/><Relationship Id="rId3" Type="http://schemas.microsoft.com/office/2007/relationships/media" Target="../media/media10.wav"/><Relationship Id="rId7" Type="http://schemas.microsoft.com/office/2007/relationships/media" Target="../media/media12.wav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audio" Target="../media/media11.wav"/><Relationship Id="rId5" Type="http://schemas.microsoft.com/office/2007/relationships/media" Target="../media/media11.wav"/><Relationship Id="rId10" Type="http://schemas.openxmlformats.org/officeDocument/2006/relationships/image" Target="../media/image7.png"/><Relationship Id="rId4" Type="http://schemas.openxmlformats.org/officeDocument/2006/relationships/audio" Target="../media/media10.wav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wav"/><Relationship Id="rId3" Type="http://schemas.microsoft.com/office/2007/relationships/media" Target="../media/media14.wav"/><Relationship Id="rId7" Type="http://schemas.microsoft.com/office/2007/relationships/media" Target="../media/media16.wav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audio" Target="../media/media15.wav"/><Relationship Id="rId5" Type="http://schemas.microsoft.com/office/2007/relationships/media" Target="../media/media15.wav"/><Relationship Id="rId10" Type="http://schemas.openxmlformats.org/officeDocument/2006/relationships/image" Target="../media/image7.png"/><Relationship Id="rId4" Type="http://schemas.openxmlformats.org/officeDocument/2006/relationships/audio" Target="../media/media14.wav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wav"/><Relationship Id="rId3" Type="http://schemas.microsoft.com/office/2007/relationships/media" Target="../media/media18.wav"/><Relationship Id="rId7" Type="http://schemas.microsoft.com/office/2007/relationships/media" Target="../media/media20.wav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audio" Target="../media/media19.wav"/><Relationship Id="rId5" Type="http://schemas.microsoft.com/office/2007/relationships/media" Target="../media/media19.wav"/><Relationship Id="rId10" Type="http://schemas.openxmlformats.org/officeDocument/2006/relationships/image" Target="../media/image7.png"/><Relationship Id="rId4" Type="http://schemas.openxmlformats.org/officeDocument/2006/relationships/audio" Target="../media/media18.wav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wav"/><Relationship Id="rId3" Type="http://schemas.microsoft.com/office/2007/relationships/media" Target="../media/media22.wav"/><Relationship Id="rId7" Type="http://schemas.microsoft.com/office/2007/relationships/media" Target="../media/media24.wav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audio" Target="../media/media23.wav"/><Relationship Id="rId5" Type="http://schemas.microsoft.com/office/2007/relationships/media" Target="../media/media23.wav"/><Relationship Id="rId10" Type="http://schemas.openxmlformats.org/officeDocument/2006/relationships/image" Target="../media/image7.png"/><Relationship Id="rId4" Type="http://schemas.openxmlformats.org/officeDocument/2006/relationships/audio" Target="../media/media22.wav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6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audio" Target="../media/media27.wav"/><Relationship Id="rId5" Type="http://schemas.microsoft.com/office/2007/relationships/media" Target="../media/media27.wav"/><Relationship Id="rId4" Type="http://schemas.openxmlformats.org/officeDocument/2006/relationships/audio" Target="../media/media2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0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6" Type="http://schemas.openxmlformats.org/officeDocument/2006/relationships/audio" Target="../media/media31.wav"/><Relationship Id="rId5" Type="http://schemas.microsoft.com/office/2007/relationships/media" Target="../media/media31.wav"/><Relationship Id="rId4" Type="http://schemas.openxmlformats.org/officeDocument/2006/relationships/audio" Target="../media/media30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2.mp4"/><Relationship Id="rId1" Type="http://schemas.microsoft.com/office/2007/relationships/media" Target="../media/media32.mp4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latin typeface="+mn-lt"/>
              </a:rPr>
              <a:t>Le </a:t>
            </a:r>
            <a:r>
              <a:rPr lang="en-US" sz="3600" dirty="0" err="1">
                <a:latin typeface="+mn-lt"/>
              </a:rPr>
              <a:t>programme</a:t>
            </a:r>
            <a:r>
              <a:rPr lang="en-US" sz="3600" dirty="0">
                <a:latin typeface="+mn-lt"/>
              </a:rPr>
              <a:t> de </a:t>
            </a:r>
            <a:r>
              <a:rPr lang="en-US" sz="3600" dirty="0" err="1">
                <a:latin typeface="+mn-lt"/>
              </a:rPr>
              <a:t>présentation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de </a:t>
            </a:r>
            <a:r>
              <a:rPr lang="en-US" sz="3600" dirty="0">
                <a:latin typeface="+mn-lt"/>
              </a:rPr>
              <a:t>la </a:t>
            </a:r>
            <a:r>
              <a:rPr lang="en-US" sz="3600" dirty="0" err="1" smtClean="0">
                <a:latin typeface="+mn-lt"/>
              </a:rPr>
              <a:t>phonétique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russe</a:t>
            </a:r>
            <a:r>
              <a:rPr lang="ru-RU" sz="3600" dirty="0">
                <a:latin typeface="+mn-lt"/>
              </a:rPr>
              <a:t> (</a:t>
            </a:r>
            <a:r>
              <a:rPr lang="en-US" sz="3600" dirty="0">
                <a:latin typeface="+mn-lt"/>
              </a:rPr>
              <a:t>Module 1</a:t>
            </a:r>
            <a:r>
              <a:rPr lang="ru-RU" sz="3600" dirty="0">
                <a:latin typeface="+mn-lt"/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r>
              <a:rPr lang="en-US" dirty="0" err="1" smtClean="0"/>
              <a:t>L’objectif</a:t>
            </a:r>
            <a:r>
              <a:rPr lang="en-US" dirty="0" smtClean="0"/>
              <a:t> de ce </a:t>
            </a:r>
            <a:r>
              <a:rPr lang="en-US" dirty="0" err="1" smtClean="0"/>
              <a:t>programme</a:t>
            </a:r>
            <a:r>
              <a:rPr lang="en-US" dirty="0" smtClean="0"/>
              <a:t> est la </a:t>
            </a:r>
            <a:r>
              <a:rPr lang="en-US" dirty="0" err="1" smtClean="0"/>
              <a:t>connaissance</a:t>
            </a:r>
            <a:r>
              <a:rPr lang="en-US" dirty="0" smtClean="0"/>
              <a:t> des </a:t>
            </a:r>
            <a:r>
              <a:rPr lang="en-US" dirty="0" err="1" smtClean="0"/>
              <a:t>étudiants</a:t>
            </a:r>
            <a:r>
              <a:rPr lang="en-US" dirty="0" smtClean="0"/>
              <a:t> </a:t>
            </a:r>
            <a:r>
              <a:rPr lang="en-US" dirty="0" err="1" smtClean="0"/>
              <a:t>étrangers</a:t>
            </a:r>
            <a:r>
              <a:rPr lang="en-US" dirty="0" smtClean="0"/>
              <a:t> de </a:t>
            </a:r>
            <a:r>
              <a:rPr lang="en-US" dirty="0" err="1" smtClean="0"/>
              <a:t>l’alphabet</a:t>
            </a:r>
            <a:r>
              <a:rPr lang="en-US" dirty="0" smtClean="0"/>
              <a:t> </a:t>
            </a:r>
            <a:r>
              <a:rPr lang="en-US" dirty="0" err="1" smtClean="0"/>
              <a:t>russe</a:t>
            </a:r>
            <a:r>
              <a:rPr lang="en-US" dirty="0" smtClean="0"/>
              <a:t> et des sons, </a:t>
            </a:r>
            <a:r>
              <a:rPr lang="en-US" dirty="0" err="1" smtClean="0"/>
              <a:t>dont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présente</a:t>
            </a:r>
            <a:r>
              <a:rPr lang="ru-RU" dirty="0" smtClean="0"/>
              <a:t>, </a:t>
            </a:r>
            <a:r>
              <a:rPr lang="fr-FR" dirty="0" smtClean="0"/>
              <a:t>avant le début de l'enseignement de la prononciation, la lecture et l'écriture.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+mn-lt"/>
              </a:rPr>
              <a:t>Les </a:t>
            </a:r>
            <a:r>
              <a:rPr lang="en-US" sz="4000" dirty="0" err="1" smtClean="0">
                <a:latin typeface="+mn-lt"/>
              </a:rPr>
              <a:t>lettres</a:t>
            </a:r>
            <a:r>
              <a:rPr lang="en-US" sz="4000" dirty="0" smtClean="0">
                <a:latin typeface="+mn-lt"/>
              </a:rPr>
              <a:t> et les sons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dirty="0" smtClean="0">
                <a:latin typeface="+mn-lt"/>
              </a:rPr>
              <a:t>А, Б, В, Г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Lettre</a:t>
            </a:r>
            <a:r>
              <a:rPr lang="ru-RU" dirty="0" smtClean="0"/>
              <a:t>      </a:t>
            </a: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en-US" dirty="0" smtClean="0"/>
              <a:t>Son</a:t>
            </a:r>
            <a:r>
              <a:rPr lang="ru-RU" dirty="0" smtClean="0"/>
              <a:t>      	</a:t>
            </a:r>
            <a:r>
              <a:rPr lang="en-US" dirty="0" smtClean="0"/>
              <a:t>Nom de la </a:t>
            </a:r>
            <a:r>
              <a:rPr lang="en-US" dirty="0" err="1" smtClean="0"/>
              <a:t>lettre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1. А </a:t>
            </a:r>
            <a:r>
              <a:rPr lang="ru-RU" b="1" dirty="0">
                <a:solidFill>
                  <a:srgbClr val="FF0000"/>
                </a:solidFill>
              </a:rPr>
              <a:t>а 	</a:t>
            </a:r>
            <a:r>
              <a:rPr lang="ru-RU" i="1" dirty="0" smtClean="0">
                <a:solidFill>
                  <a:srgbClr val="FF0000"/>
                </a:solidFill>
              </a:rPr>
              <a:t>А </a:t>
            </a:r>
            <a:r>
              <a:rPr lang="ru-RU" i="1" dirty="0">
                <a:solidFill>
                  <a:srgbClr val="FF0000"/>
                </a:solidFill>
              </a:rPr>
              <a:t>а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  [</a:t>
            </a:r>
            <a:r>
              <a:rPr lang="ru-RU" dirty="0" err="1" smtClean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]</a:t>
            </a:r>
            <a:r>
              <a:rPr lang="ru-RU" dirty="0">
                <a:solidFill>
                  <a:srgbClr val="FF0000"/>
                </a:solidFill>
              </a:rPr>
              <a:t>		</a:t>
            </a: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dirty="0" err="1" smtClean="0">
                <a:solidFill>
                  <a:srgbClr val="FF0000"/>
                </a:solidFill>
              </a:rPr>
              <a:t>а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						</a:t>
            </a:r>
          </a:p>
          <a:p>
            <a:r>
              <a:rPr lang="ru-RU" b="1" dirty="0">
                <a:solidFill>
                  <a:srgbClr val="0070C0"/>
                </a:solidFill>
              </a:rPr>
              <a:t>2</a:t>
            </a:r>
            <a:r>
              <a:rPr lang="ru-RU" b="1" dirty="0" smtClean="0">
                <a:solidFill>
                  <a:srgbClr val="0070C0"/>
                </a:solidFill>
              </a:rPr>
              <a:t>. Б </a:t>
            </a:r>
            <a:r>
              <a:rPr lang="ru-RU" b="1" dirty="0">
                <a:solidFill>
                  <a:srgbClr val="0070C0"/>
                </a:solidFill>
              </a:rPr>
              <a:t>б</a:t>
            </a:r>
            <a:r>
              <a:rPr lang="ru-RU" dirty="0">
                <a:solidFill>
                  <a:srgbClr val="0070C0"/>
                </a:solidFill>
              </a:rPr>
              <a:t>	 </a:t>
            </a:r>
            <a:r>
              <a:rPr lang="ru-RU" i="1" dirty="0" smtClean="0">
                <a:solidFill>
                  <a:srgbClr val="0070C0"/>
                </a:solidFill>
              </a:rPr>
              <a:t>Б </a:t>
            </a:r>
            <a:r>
              <a:rPr lang="ru-RU" i="1" dirty="0">
                <a:solidFill>
                  <a:srgbClr val="0070C0"/>
                </a:solidFill>
              </a:rPr>
              <a:t>б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 [б]</a:t>
            </a:r>
            <a:r>
              <a:rPr lang="ru-RU" dirty="0">
                <a:solidFill>
                  <a:srgbClr val="0070C0"/>
                </a:solidFill>
              </a:rPr>
              <a:t>		</a:t>
            </a:r>
            <a:r>
              <a:rPr lang="ru-RU" dirty="0" smtClean="0">
                <a:solidFill>
                  <a:srgbClr val="0070C0"/>
                </a:solidFill>
              </a:rPr>
              <a:t>	бэ</a:t>
            </a:r>
            <a:r>
              <a:rPr lang="ru-RU" dirty="0">
                <a:solidFill>
                  <a:srgbClr val="0070C0"/>
                </a:solidFill>
              </a:rPr>
              <a:t>							</a:t>
            </a:r>
          </a:p>
          <a:p>
            <a:r>
              <a:rPr lang="ru-RU" b="1" dirty="0">
                <a:solidFill>
                  <a:srgbClr val="0070C0"/>
                </a:solidFill>
              </a:rPr>
              <a:t>3</a:t>
            </a:r>
            <a:r>
              <a:rPr lang="ru-RU" b="1" dirty="0" smtClean="0">
                <a:solidFill>
                  <a:srgbClr val="0070C0"/>
                </a:solidFill>
              </a:rPr>
              <a:t>. В </a:t>
            </a:r>
            <a:r>
              <a:rPr lang="ru-RU" b="1" dirty="0">
                <a:solidFill>
                  <a:srgbClr val="0070C0"/>
                </a:solidFill>
              </a:rPr>
              <a:t>в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i="1" dirty="0" smtClean="0">
                <a:solidFill>
                  <a:srgbClr val="0070C0"/>
                </a:solidFill>
              </a:rPr>
              <a:t>В </a:t>
            </a:r>
            <a:r>
              <a:rPr lang="ru-RU" i="1" dirty="0" err="1">
                <a:solidFill>
                  <a:srgbClr val="0070C0"/>
                </a:solidFill>
              </a:rPr>
              <a:t>в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 [в]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  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	вэ</a:t>
            </a:r>
            <a:r>
              <a:rPr lang="ru-RU" dirty="0">
                <a:solidFill>
                  <a:srgbClr val="0070C0"/>
                </a:solidFill>
              </a:rPr>
              <a:t>						</a:t>
            </a:r>
          </a:p>
          <a:p>
            <a:r>
              <a:rPr lang="ru-RU" b="1" dirty="0">
                <a:solidFill>
                  <a:srgbClr val="0070C0"/>
                </a:solidFill>
              </a:rPr>
              <a:t>4</a:t>
            </a:r>
            <a:r>
              <a:rPr lang="ru-RU" b="1" dirty="0" smtClean="0">
                <a:solidFill>
                  <a:srgbClr val="0070C0"/>
                </a:solidFill>
              </a:rPr>
              <a:t>. Г </a:t>
            </a:r>
            <a:r>
              <a:rPr lang="ru-RU" b="1" dirty="0">
                <a:solidFill>
                  <a:srgbClr val="0070C0"/>
                </a:solidFill>
              </a:rPr>
              <a:t>г</a:t>
            </a:r>
            <a:r>
              <a:rPr lang="ru-RU" dirty="0">
                <a:solidFill>
                  <a:srgbClr val="0070C0"/>
                </a:solidFill>
              </a:rPr>
              <a:t> 	</a:t>
            </a:r>
            <a:r>
              <a:rPr lang="ru-RU" i="1" dirty="0" smtClean="0">
                <a:solidFill>
                  <a:srgbClr val="0070C0"/>
                </a:solidFill>
              </a:rPr>
              <a:t>Г </a:t>
            </a:r>
            <a:r>
              <a:rPr lang="ru-RU" i="1" dirty="0" err="1">
                <a:solidFill>
                  <a:srgbClr val="0070C0"/>
                </a:solidFill>
              </a:rPr>
              <a:t>г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 [г]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    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	гэ</a:t>
            </a:r>
            <a:r>
              <a:rPr lang="ru-RU" dirty="0"/>
              <a:t>						</a:t>
            </a:r>
          </a:p>
          <a:p>
            <a:endParaRPr lang="ru-RU" dirty="0"/>
          </a:p>
        </p:txBody>
      </p:sp>
      <p:pic>
        <p:nvPicPr>
          <p:cNvPr id="4" name="а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 cstate="print"/>
          <a:srcRect l="-1" t="-8579" r="-1062" b="-1594"/>
          <a:stretch/>
        </p:blipFill>
        <p:spPr>
          <a:xfrm>
            <a:off x="4357797" y="2392822"/>
            <a:ext cx="616089" cy="59062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6" name="б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1" cstate="print"/>
          <a:srcRect l="3141" t="1" b="7962"/>
          <a:stretch/>
        </p:blipFill>
        <p:spPr>
          <a:xfrm>
            <a:off x="4347592" y="3217063"/>
            <a:ext cx="590452" cy="561052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7" name="в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347592" y="4149080"/>
            <a:ext cx="609600" cy="6096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8" name="г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361042" y="5013176"/>
            <a:ext cx="609600" cy="609600"/>
          </a:xfrm>
          <a:prstGeom prst="rect">
            <a:avLst/>
          </a:prstGeom>
          <a:solidFill>
            <a:srgbClr val="0070C0"/>
          </a:solidFill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8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7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Д, Е, Ё, Ж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5</a:t>
            </a:r>
            <a:r>
              <a:rPr lang="ru-RU" b="1" dirty="0" smtClean="0">
                <a:solidFill>
                  <a:srgbClr val="0070C0"/>
                </a:solidFill>
              </a:rPr>
              <a:t>. Д </a:t>
            </a:r>
            <a:r>
              <a:rPr lang="ru-RU" b="1" dirty="0" err="1">
                <a:solidFill>
                  <a:srgbClr val="0070C0"/>
                </a:solidFill>
              </a:rPr>
              <a:t>д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i="1" dirty="0" smtClean="0">
                <a:solidFill>
                  <a:srgbClr val="0070C0"/>
                </a:solidFill>
              </a:rPr>
              <a:t>Д </a:t>
            </a:r>
            <a:r>
              <a:rPr lang="ru-RU" i="1" dirty="0" err="1">
                <a:solidFill>
                  <a:srgbClr val="0070C0"/>
                </a:solidFill>
              </a:rPr>
              <a:t>д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 [д]</a:t>
            </a:r>
            <a:r>
              <a:rPr lang="ru-RU" dirty="0">
                <a:solidFill>
                  <a:srgbClr val="0070C0"/>
                </a:solidFill>
              </a:rPr>
              <a:t>		</a:t>
            </a:r>
            <a:r>
              <a:rPr lang="ru-RU" dirty="0" smtClean="0">
                <a:solidFill>
                  <a:srgbClr val="0070C0"/>
                </a:solidFill>
              </a:rPr>
              <a:t>	дэ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/>
              <a:t>						</a:t>
            </a:r>
          </a:p>
          <a:p>
            <a:r>
              <a:rPr lang="ru-RU" b="1" dirty="0">
                <a:solidFill>
                  <a:srgbClr val="FF0000"/>
                </a:solidFill>
              </a:rPr>
              <a:t>6</a:t>
            </a:r>
            <a:r>
              <a:rPr lang="ru-RU" b="1" dirty="0" smtClean="0">
                <a:solidFill>
                  <a:srgbClr val="FF0000"/>
                </a:solidFill>
              </a:rPr>
              <a:t>. Е 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i="1" dirty="0" smtClean="0">
                <a:solidFill>
                  <a:srgbClr val="FF0000"/>
                </a:solidFill>
              </a:rPr>
              <a:t>Е </a:t>
            </a:r>
            <a:r>
              <a:rPr lang="ru-RU" i="1" dirty="0" err="1">
                <a:solidFill>
                  <a:srgbClr val="FF0000"/>
                </a:solidFill>
              </a:rPr>
              <a:t>е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  [е]</a:t>
            </a:r>
            <a:r>
              <a:rPr lang="ru-RU" dirty="0">
                <a:solidFill>
                  <a:srgbClr val="FF0000"/>
                </a:solidFill>
              </a:rPr>
              <a:t>		</a:t>
            </a:r>
            <a:r>
              <a:rPr lang="ru-RU" dirty="0" smtClean="0">
                <a:solidFill>
                  <a:srgbClr val="FF0000"/>
                </a:solidFill>
              </a:rPr>
              <a:t>	е</a:t>
            </a:r>
            <a:r>
              <a:rPr lang="ru-RU" dirty="0">
                <a:solidFill>
                  <a:srgbClr val="FF0000"/>
                </a:solidFill>
              </a:rPr>
              <a:t>							</a:t>
            </a:r>
          </a:p>
          <a:p>
            <a:r>
              <a:rPr lang="ru-RU" b="1" dirty="0">
                <a:solidFill>
                  <a:srgbClr val="FF0000"/>
                </a:solidFill>
              </a:rPr>
              <a:t>7</a:t>
            </a:r>
            <a:r>
              <a:rPr lang="ru-RU" b="1" dirty="0" smtClean="0">
                <a:solidFill>
                  <a:srgbClr val="FF0000"/>
                </a:solidFill>
              </a:rPr>
              <a:t>. Ё </a:t>
            </a:r>
            <a:r>
              <a:rPr lang="ru-RU" b="1" dirty="0">
                <a:solidFill>
                  <a:srgbClr val="FF0000"/>
                </a:solidFill>
              </a:rPr>
              <a:t>ё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i="1" dirty="0" smtClean="0">
                <a:solidFill>
                  <a:srgbClr val="FF0000"/>
                </a:solidFill>
              </a:rPr>
              <a:t>Ё </a:t>
            </a:r>
            <a:r>
              <a:rPr lang="ru-RU" i="1" dirty="0" err="1">
                <a:solidFill>
                  <a:srgbClr val="FF0000"/>
                </a:solidFill>
              </a:rPr>
              <a:t>ё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  [</a:t>
            </a:r>
            <a:r>
              <a:rPr lang="ru-RU" dirty="0" err="1">
                <a:solidFill>
                  <a:srgbClr val="FF0000"/>
                </a:solidFill>
              </a:rPr>
              <a:t>йо</a:t>
            </a:r>
            <a:r>
              <a:rPr lang="ru-RU" dirty="0">
                <a:solidFill>
                  <a:srgbClr val="FF0000"/>
                </a:solidFill>
              </a:rPr>
              <a:t>]	</a:t>
            </a: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ё	</a:t>
            </a:r>
            <a:r>
              <a:rPr lang="ru-RU" dirty="0"/>
              <a:t>					 </a:t>
            </a:r>
          </a:p>
          <a:p>
            <a:r>
              <a:rPr lang="ru-RU" b="1" dirty="0">
                <a:solidFill>
                  <a:srgbClr val="0070C0"/>
                </a:solidFill>
              </a:rPr>
              <a:t>8</a:t>
            </a:r>
            <a:r>
              <a:rPr lang="ru-RU" b="1" dirty="0" smtClean="0">
                <a:solidFill>
                  <a:srgbClr val="0070C0"/>
                </a:solidFill>
              </a:rPr>
              <a:t>. Ж </a:t>
            </a:r>
            <a:r>
              <a:rPr lang="ru-RU" b="1" dirty="0">
                <a:solidFill>
                  <a:srgbClr val="0070C0"/>
                </a:solidFill>
              </a:rPr>
              <a:t>ж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Ж </a:t>
            </a:r>
            <a:r>
              <a:rPr lang="ru-RU" i="1" dirty="0" err="1">
                <a:solidFill>
                  <a:srgbClr val="0070C0"/>
                </a:solidFill>
              </a:rPr>
              <a:t>ж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 [</a:t>
            </a:r>
            <a:r>
              <a:rPr lang="ru-RU" dirty="0" err="1">
                <a:solidFill>
                  <a:srgbClr val="0070C0"/>
                </a:solidFill>
              </a:rPr>
              <a:t>ж</a:t>
            </a:r>
            <a:r>
              <a:rPr lang="ru-RU" dirty="0">
                <a:solidFill>
                  <a:srgbClr val="0070C0"/>
                </a:solidFill>
              </a:rPr>
              <a:t>]	          </a:t>
            </a:r>
            <a:r>
              <a:rPr lang="ru-RU" dirty="0" smtClean="0">
                <a:solidFill>
                  <a:srgbClr val="0070C0"/>
                </a:solidFill>
              </a:rPr>
              <a:t> 		</a:t>
            </a:r>
            <a:r>
              <a:rPr lang="fr-FR" dirty="0" smtClean="0"/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жэ</a:t>
            </a:r>
            <a:r>
              <a:rPr lang="fr-FR" dirty="0" smtClean="0"/>
              <a:t> </a:t>
            </a:r>
            <a:r>
              <a:rPr lang="ru-RU" dirty="0">
                <a:solidFill>
                  <a:srgbClr val="0070C0"/>
                </a:solidFill>
              </a:rPr>
              <a:t>	</a:t>
            </a:r>
          </a:p>
        </p:txBody>
      </p:sp>
      <p:pic>
        <p:nvPicPr>
          <p:cNvPr id="12" name="д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644008" y="1921785"/>
            <a:ext cx="609600" cy="60960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3" name="е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644008" y="2819400"/>
            <a:ext cx="609600" cy="6096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4" name="ё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615991" y="3733800"/>
            <a:ext cx="609600" cy="6096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5" name="ж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615991" y="4581128"/>
            <a:ext cx="609600" cy="609600"/>
          </a:xfrm>
          <a:prstGeom prst="rect">
            <a:avLst/>
          </a:prstGeom>
          <a:solidFill>
            <a:srgbClr val="0070C0"/>
          </a:solidFill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1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З, И, Й, К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9. З </a:t>
            </a:r>
            <a:r>
              <a:rPr lang="ru-RU" b="1" dirty="0" err="1">
                <a:solidFill>
                  <a:srgbClr val="0070C0"/>
                </a:solidFill>
              </a:rPr>
              <a:t>з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     </a:t>
            </a:r>
            <a:r>
              <a:rPr lang="ru-RU" i="1" dirty="0" smtClean="0">
                <a:solidFill>
                  <a:srgbClr val="0070C0"/>
                </a:solidFill>
              </a:rPr>
              <a:t>З </a:t>
            </a:r>
            <a:r>
              <a:rPr lang="ru-RU" i="1" dirty="0" err="1">
                <a:solidFill>
                  <a:srgbClr val="0070C0"/>
                </a:solidFill>
              </a:rPr>
              <a:t>з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	[з</a:t>
            </a:r>
            <a:r>
              <a:rPr lang="ru-RU" dirty="0">
                <a:solidFill>
                  <a:srgbClr val="0070C0"/>
                </a:solidFill>
              </a:rPr>
              <a:t>]	</a:t>
            </a:r>
            <a:r>
              <a:rPr lang="ru-RU" dirty="0" smtClean="0">
                <a:solidFill>
                  <a:srgbClr val="0070C0"/>
                </a:solidFill>
              </a:rPr>
              <a:t>  		зэ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/>
              <a:t>				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10. И </a:t>
            </a:r>
            <a:r>
              <a:rPr lang="ru-RU" b="1" dirty="0" err="1">
                <a:solidFill>
                  <a:srgbClr val="FF0000"/>
                </a:solidFill>
              </a:rPr>
              <a:t>и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i="1" dirty="0" smtClean="0">
                <a:solidFill>
                  <a:srgbClr val="FF0000"/>
                </a:solidFill>
              </a:rPr>
              <a:t>И </a:t>
            </a:r>
            <a:r>
              <a:rPr lang="ru-RU" b="1" i="1" dirty="0" err="1">
                <a:solidFill>
                  <a:srgbClr val="FF0000"/>
                </a:solidFill>
              </a:rPr>
              <a:t>и</a:t>
            </a:r>
            <a:r>
              <a:rPr lang="ru-RU" dirty="0">
                <a:solidFill>
                  <a:srgbClr val="FF0000"/>
                </a:solidFill>
              </a:rPr>
              <a:t>      </a:t>
            </a:r>
            <a:r>
              <a:rPr lang="ru-RU" dirty="0" smtClean="0">
                <a:solidFill>
                  <a:srgbClr val="FF0000"/>
                </a:solidFill>
              </a:rPr>
              <a:t>    [</a:t>
            </a:r>
            <a:r>
              <a:rPr lang="ru-RU" dirty="0">
                <a:solidFill>
                  <a:srgbClr val="FF0000"/>
                </a:solidFill>
              </a:rPr>
              <a:t>и]	</a:t>
            </a:r>
            <a:r>
              <a:rPr lang="ru-RU" dirty="0" smtClean="0">
                <a:solidFill>
                  <a:srgbClr val="FF0000"/>
                </a:solidFill>
              </a:rPr>
              <a:t>		и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				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11. Й </a:t>
            </a:r>
            <a:r>
              <a:rPr lang="ru-RU" b="1" dirty="0" err="1">
                <a:solidFill>
                  <a:srgbClr val="0070C0"/>
                </a:solidFill>
              </a:rPr>
              <a:t>й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     </a:t>
            </a:r>
            <a:r>
              <a:rPr lang="ru-RU" i="1" dirty="0" smtClean="0">
                <a:solidFill>
                  <a:srgbClr val="0070C0"/>
                </a:solidFill>
              </a:rPr>
              <a:t>Й </a:t>
            </a:r>
            <a:r>
              <a:rPr lang="ru-RU" b="1" i="1" dirty="0" err="1">
                <a:solidFill>
                  <a:srgbClr val="0070C0"/>
                </a:solidFill>
              </a:rPr>
              <a:t>й</a:t>
            </a:r>
            <a:r>
              <a:rPr lang="ru-RU" i="1" dirty="0">
                <a:solidFill>
                  <a:srgbClr val="0070C0"/>
                </a:solidFill>
              </a:rPr>
              <a:t>      </a:t>
            </a:r>
            <a:r>
              <a:rPr lang="ru-RU" i="1" dirty="0" smtClean="0">
                <a:solidFill>
                  <a:srgbClr val="0070C0"/>
                </a:solidFill>
              </a:rPr>
              <a:t>     </a:t>
            </a:r>
            <a:r>
              <a:rPr lang="ru-RU" dirty="0" smtClean="0">
                <a:solidFill>
                  <a:srgbClr val="0070C0"/>
                </a:solidFill>
              </a:rPr>
              <a:t>[</a:t>
            </a:r>
            <a:r>
              <a:rPr lang="ru-RU" dirty="0">
                <a:solidFill>
                  <a:srgbClr val="0070C0"/>
                </a:solidFill>
              </a:rPr>
              <a:t>й]      </a:t>
            </a:r>
            <a:r>
              <a:rPr lang="ru-RU" dirty="0" smtClean="0">
                <a:solidFill>
                  <a:srgbClr val="0070C0"/>
                </a:solidFill>
              </a:rPr>
              <a:t>	        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и </a:t>
            </a:r>
            <a:r>
              <a:rPr lang="ru-RU" sz="1600" dirty="0" smtClean="0">
                <a:solidFill>
                  <a:srgbClr val="0070C0"/>
                </a:solidFill>
              </a:rPr>
              <a:t>краткая</a:t>
            </a:r>
            <a:r>
              <a:rPr lang="ru-RU" dirty="0">
                <a:solidFill>
                  <a:srgbClr val="0070C0"/>
                </a:solidFill>
              </a:rPr>
              <a:t>			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12. К </a:t>
            </a:r>
            <a:r>
              <a:rPr lang="ru-RU" b="1" dirty="0" err="1">
                <a:solidFill>
                  <a:srgbClr val="0070C0"/>
                </a:solidFill>
              </a:rPr>
              <a:t>к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     </a:t>
            </a:r>
            <a:r>
              <a:rPr lang="ru-RU" i="1" dirty="0" smtClean="0">
                <a:solidFill>
                  <a:srgbClr val="0070C0"/>
                </a:solidFill>
              </a:rPr>
              <a:t>К </a:t>
            </a:r>
            <a:r>
              <a:rPr lang="ru-RU" i="1" dirty="0" err="1">
                <a:solidFill>
                  <a:srgbClr val="0070C0"/>
                </a:solidFill>
              </a:rPr>
              <a:t>к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[</a:t>
            </a:r>
            <a:r>
              <a:rPr lang="ru-RU" dirty="0">
                <a:solidFill>
                  <a:srgbClr val="0070C0"/>
                </a:solidFill>
              </a:rPr>
              <a:t>к]	</a:t>
            </a:r>
            <a:r>
              <a:rPr lang="ru-RU" dirty="0" smtClean="0">
                <a:solidFill>
                  <a:srgbClr val="0070C0"/>
                </a:solidFill>
              </a:rPr>
              <a:t>		ка</a:t>
            </a:r>
            <a:r>
              <a:rPr lang="ru-RU" dirty="0">
                <a:solidFill>
                  <a:srgbClr val="0070C0"/>
                </a:solidFill>
              </a:rPr>
              <a:t>	</a:t>
            </a:r>
          </a:p>
        </p:txBody>
      </p:sp>
      <p:pic>
        <p:nvPicPr>
          <p:cNvPr id="12" name="з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530877" y="1916832"/>
            <a:ext cx="609600" cy="60960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3" name="и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560641" y="2838628"/>
            <a:ext cx="609600" cy="6096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4" name="й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560641" y="3645024"/>
            <a:ext cx="609600" cy="60960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5" name="к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566516" y="4509120"/>
            <a:ext cx="609600" cy="609600"/>
          </a:xfrm>
          <a:prstGeom prst="rect">
            <a:avLst/>
          </a:prstGeom>
          <a:solidFill>
            <a:srgbClr val="0070C0"/>
          </a:solidFill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1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Л, М, Н, О 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13. Л </a:t>
            </a:r>
            <a:r>
              <a:rPr lang="ru-RU" b="1" dirty="0" err="1">
                <a:solidFill>
                  <a:srgbClr val="0070C0"/>
                </a:solidFill>
              </a:rPr>
              <a:t>л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    </a:t>
            </a:r>
            <a:r>
              <a:rPr lang="ru-RU" i="1" dirty="0" smtClean="0">
                <a:solidFill>
                  <a:srgbClr val="0070C0"/>
                </a:solidFill>
              </a:rPr>
              <a:t>Л </a:t>
            </a:r>
            <a:r>
              <a:rPr lang="ru-RU" i="1" dirty="0" err="1">
                <a:solidFill>
                  <a:srgbClr val="0070C0"/>
                </a:solidFill>
              </a:rPr>
              <a:t>л</a:t>
            </a:r>
            <a:r>
              <a:rPr lang="ru-RU" dirty="0">
                <a:solidFill>
                  <a:srgbClr val="0070C0"/>
                </a:solidFill>
              </a:rPr>
              <a:t>	 </a:t>
            </a:r>
            <a:r>
              <a:rPr lang="ru-RU" dirty="0" smtClean="0">
                <a:solidFill>
                  <a:srgbClr val="0070C0"/>
                </a:solidFill>
              </a:rPr>
              <a:t>    </a:t>
            </a:r>
            <a:r>
              <a:rPr lang="ru-RU" dirty="0">
                <a:solidFill>
                  <a:srgbClr val="0070C0"/>
                </a:solidFill>
              </a:rPr>
              <a:t>[л]	</a:t>
            </a:r>
            <a:r>
              <a:rPr lang="ru-RU" dirty="0" smtClean="0">
                <a:solidFill>
                  <a:srgbClr val="0070C0"/>
                </a:solidFill>
              </a:rPr>
              <a:t>		эль</a:t>
            </a:r>
            <a:r>
              <a:rPr lang="ru-RU" dirty="0">
                <a:solidFill>
                  <a:srgbClr val="0070C0"/>
                </a:solidFill>
              </a:rPr>
              <a:t>						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14. М </a:t>
            </a:r>
            <a:r>
              <a:rPr lang="ru-RU" b="1" dirty="0" err="1">
                <a:solidFill>
                  <a:srgbClr val="0070C0"/>
                </a:solidFill>
              </a:rPr>
              <a:t>м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  </a:t>
            </a:r>
            <a:r>
              <a:rPr lang="ru-RU" i="1" dirty="0" smtClean="0">
                <a:solidFill>
                  <a:srgbClr val="0070C0"/>
                </a:solidFill>
              </a:rPr>
              <a:t>М </a:t>
            </a:r>
            <a:r>
              <a:rPr lang="ru-RU" i="1" dirty="0" err="1">
                <a:solidFill>
                  <a:srgbClr val="0070C0"/>
                </a:solidFill>
              </a:rPr>
              <a:t>м</a:t>
            </a:r>
            <a:r>
              <a:rPr lang="ru-RU" dirty="0">
                <a:solidFill>
                  <a:srgbClr val="0070C0"/>
                </a:solidFill>
              </a:rPr>
              <a:t>	  </a:t>
            </a:r>
            <a:r>
              <a:rPr lang="ru-RU" dirty="0" smtClean="0">
                <a:solidFill>
                  <a:srgbClr val="0070C0"/>
                </a:solidFill>
              </a:rPr>
              <a:t>   </a:t>
            </a:r>
            <a:r>
              <a:rPr lang="ru-RU" dirty="0">
                <a:solidFill>
                  <a:srgbClr val="0070C0"/>
                </a:solidFill>
              </a:rPr>
              <a:t>[м]	</a:t>
            </a:r>
            <a:r>
              <a:rPr lang="ru-RU" dirty="0" smtClean="0">
                <a:solidFill>
                  <a:srgbClr val="0070C0"/>
                </a:solidFill>
              </a:rPr>
              <a:t>		</a:t>
            </a:r>
            <a:r>
              <a:rPr lang="ru-RU" dirty="0" err="1" smtClean="0">
                <a:solidFill>
                  <a:srgbClr val="0070C0"/>
                </a:solidFill>
              </a:rPr>
              <a:t>эи</a:t>
            </a:r>
            <a:r>
              <a:rPr lang="ru-RU" dirty="0">
                <a:solidFill>
                  <a:srgbClr val="0070C0"/>
                </a:solidFill>
              </a:rPr>
              <a:t>					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15. Н </a:t>
            </a:r>
            <a:r>
              <a:rPr lang="ru-RU" b="1" dirty="0" err="1">
                <a:solidFill>
                  <a:srgbClr val="0070C0"/>
                </a:solidFill>
              </a:rPr>
              <a:t>н</a:t>
            </a:r>
            <a:r>
              <a:rPr lang="ru-RU" dirty="0">
                <a:solidFill>
                  <a:srgbClr val="0070C0"/>
                </a:solidFill>
              </a:rPr>
              <a:t> 	</a:t>
            </a:r>
            <a:r>
              <a:rPr lang="ru-RU" dirty="0" smtClean="0">
                <a:solidFill>
                  <a:srgbClr val="0070C0"/>
                </a:solidFill>
              </a:rPr>
              <a:t>    </a:t>
            </a:r>
            <a:r>
              <a:rPr lang="ru-RU" i="1" dirty="0" smtClean="0">
                <a:solidFill>
                  <a:srgbClr val="0070C0"/>
                </a:solidFill>
              </a:rPr>
              <a:t>Н </a:t>
            </a:r>
            <a:r>
              <a:rPr lang="ru-RU" i="1" dirty="0" err="1">
                <a:solidFill>
                  <a:srgbClr val="0070C0"/>
                </a:solidFill>
              </a:rPr>
              <a:t>н</a:t>
            </a:r>
            <a:r>
              <a:rPr lang="ru-RU" dirty="0">
                <a:solidFill>
                  <a:srgbClr val="0070C0"/>
                </a:solidFill>
              </a:rPr>
              <a:t>	  </a:t>
            </a:r>
            <a:r>
              <a:rPr lang="ru-RU" dirty="0" smtClean="0">
                <a:solidFill>
                  <a:srgbClr val="0070C0"/>
                </a:solidFill>
              </a:rPr>
              <a:t>   </a:t>
            </a:r>
            <a:r>
              <a:rPr lang="ru-RU" dirty="0">
                <a:solidFill>
                  <a:srgbClr val="0070C0"/>
                </a:solidFill>
              </a:rPr>
              <a:t>[н]	</a:t>
            </a:r>
            <a:r>
              <a:rPr lang="ru-RU" dirty="0" smtClean="0">
                <a:solidFill>
                  <a:srgbClr val="0070C0"/>
                </a:solidFill>
              </a:rPr>
              <a:t>		эн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/>
              <a:t>				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16. О </a:t>
            </a:r>
            <a:r>
              <a:rPr lang="ru-RU" b="1" dirty="0" err="1">
                <a:solidFill>
                  <a:srgbClr val="FF0000"/>
                </a:solidFill>
              </a:rPr>
              <a:t>о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i="1" dirty="0" smtClean="0">
                <a:solidFill>
                  <a:srgbClr val="FF0000"/>
                </a:solidFill>
              </a:rPr>
              <a:t>О </a:t>
            </a:r>
            <a:r>
              <a:rPr lang="ru-RU" i="1" dirty="0" err="1">
                <a:solidFill>
                  <a:srgbClr val="FF0000"/>
                </a:solidFill>
              </a:rPr>
              <a:t>о</a:t>
            </a:r>
            <a:r>
              <a:rPr lang="ru-RU" dirty="0">
                <a:solidFill>
                  <a:srgbClr val="FF0000"/>
                </a:solidFill>
              </a:rPr>
              <a:t>	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[</a:t>
            </a:r>
            <a:r>
              <a:rPr lang="ru-RU" dirty="0" err="1">
                <a:solidFill>
                  <a:srgbClr val="FF0000"/>
                </a:solidFill>
              </a:rPr>
              <a:t>о</a:t>
            </a:r>
            <a:r>
              <a:rPr lang="ru-RU" dirty="0">
                <a:solidFill>
                  <a:srgbClr val="FF0000"/>
                </a:solidFill>
              </a:rPr>
              <a:t>]	</a:t>
            </a:r>
            <a:r>
              <a:rPr lang="ru-RU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л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876800" y="1916832"/>
            <a:ext cx="609600" cy="60960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3" name="м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876800" y="2793520"/>
            <a:ext cx="609600" cy="60960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4" name="н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876800" y="3645024"/>
            <a:ext cx="609600" cy="60960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5" name="о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876800" y="450912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П, Р, С, Т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17. П </a:t>
            </a:r>
            <a:r>
              <a:rPr lang="ru-RU" b="1" dirty="0" err="1">
                <a:solidFill>
                  <a:srgbClr val="0070C0"/>
                </a:solidFill>
              </a:rPr>
              <a:t>п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i="1" dirty="0" smtClean="0">
                <a:solidFill>
                  <a:srgbClr val="0070C0"/>
                </a:solidFill>
              </a:rPr>
              <a:t>       П </a:t>
            </a:r>
            <a:r>
              <a:rPr lang="ru-RU" i="1" dirty="0" err="1" smtClean="0">
                <a:solidFill>
                  <a:srgbClr val="0070C0"/>
                </a:solidFill>
              </a:rPr>
              <a:t>п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[</a:t>
            </a:r>
            <a:r>
              <a:rPr lang="ru-RU" dirty="0">
                <a:solidFill>
                  <a:srgbClr val="0070C0"/>
                </a:solidFill>
              </a:rPr>
              <a:t>п]	</a:t>
            </a:r>
            <a:r>
              <a:rPr lang="ru-RU" dirty="0" smtClean="0">
                <a:solidFill>
                  <a:srgbClr val="0070C0"/>
                </a:solidFill>
              </a:rPr>
              <a:t>		пэ</a:t>
            </a:r>
            <a:r>
              <a:rPr lang="ru-RU" dirty="0">
                <a:solidFill>
                  <a:srgbClr val="0070C0"/>
                </a:solidFill>
              </a:rPr>
              <a:t>					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18. Р </a:t>
            </a:r>
            <a:r>
              <a:rPr lang="ru-RU" b="1" dirty="0" err="1">
                <a:solidFill>
                  <a:srgbClr val="0070C0"/>
                </a:solidFill>
              </a:rPr>
              <a:t>р</a:t>
            </a:r>
            <a:r>
              <a:rPr lang="ru-RU" dirty="0">
                <a:solidFill>
                  <a:srgbClr val="0070C0"/>
                </a:solidFill>
              </a:rPr>
              <a:t> 	</a:t>
            </a:r>
            <a:r>
              <a:rPr lang="ru-RU" dirty="0" smtClean="0">
                <a:solidFill>
                  <a:srgbClr val="0070C0"/>
                </a:solidFill>
              </a:rPr>
              <a:t>        </a:t>
            </a:r>
            <a:r>
              <a:rPr lang="ru-RU" i="1" dirty="0" smtClean="0">
                <a:solidFill>
                  <a:srgbClr val="0070C0"/>
                </a:solidFill>
              </a:rPr>
              <a:t>Р </a:t>
            </a:r>
            <a:r>
              <a:rPr lang="ru-RU" i="1" dirty="0" err="1">
                <a:solidFill>
                  <a:srgbClr val="0070C0"/>
                </a:solidFill>
              </a:rPr>
              <a:t>р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[</a:t>
            </a:r>
            <a:r>
              <a:rPr lang="ru-RU" dirty="0">
                <a:solidFill>
                  <a:srgbClr val="0070C0"/>
                </a:solidFill>
              </a:rPr>
              <a:t>р]	</a:t>
            </a:r>
            <a:r>
              <a:rPr lang="ru-RU" dirty="0" smtClean="0">
                <a:solidFill>
                  <a:srgbClr val="0070C0"/>
                </a:solidFill>
              </a:rPr>
              <a:t>		эр</a:t>
            </a:r>
            <a:r>
              <a:rPr lang="ru-RU" dirty="0">
                <a:solidFill>
                  <a:srgbClr val="0070C0"/>
                </a:solidFill>
              </a:rPr>
              <a:t>					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19. С </a:t>
            </a:r>
            <a:r>
              <a:rPr lang="ru-RU" b="1" dirty="0" err="1">
                <a:solidFill>
                  <a:srgbClr val="0070C0"/>
                </a:solidFill>
              </a:rPr>
              <a:t>с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       </a:t>
            </a:r>
            <a:r>
              <a:rPr lang="ru-RU" i="1" dirty="0" smtClean="0">
                <a:solidFill>
                  <a:srgbClr val="0070C0"/>
                </a:solidFill>
              </a:rPr>
              <a:t>С </a:t>
            </a:r>
            <a:r>
              <a:rPr lang="ru-RU" i="1" dirty="0" err="1">
                <a:solidFill>
                  <a:srgbClr val="0070C0"/>
                </a:solidFill>
              </a:rPr>
              <a:t>с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[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ru-RU" dirty="0">
                <a:solidFill>
                  <a:srgbClr val="0070C0"/>
                </a:solidFill>
              </a:rPr>
              <a:t>]      </a:t>
            </a:r>
            <a:r>
              <a:rPr lang="ru-RU" dirty="0" smtClean="0">
                <a:solidFill>
                  <a:srgbClr val="0070C0"/>
                </a:solidFill>
              </a:rPr>
              <a:t>			эс</a:t>
            </a:r>
            <a:r>
              <a:rPr lang="ru-RU" dirty="0">
                <a:solidFill>
                  <a:srgbClr val="0070C0"/>
                </a:solidFill>
              </a:rPr>
              <a:t>					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20. Т </a:t>
            </a:r>
            <a:r>
              <a:rPr lang="ru-RU" b="1" dirty="0" err="1">
                <a:solidFill>
                  <a:srgbClr val="0070C0"/>
                </a:solidFill>
              </a:rPr>
              <a:t>т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       </a:t>
            </a:r>
            <a:r>
              <a:rPr lang="ru-RU" i="1" dirty="0" smtClean="0">
                <a:solidFill>
                  <a:srgbClr val="0070C0"/>
                </a:solidFill>
              </a:rPr>
              <a:t>Т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т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[т</a:t>
            </a:r>
            <a:r>
              <a:rPr lang="ru-RU" dirty="0">
                <a:solidFill>
                  <a:srgbClr val="0070C0"/>
                </a:solidFill>
              </a:rPr>
              <a:t>]	</a:t>
            </a:r>
            <a:r>
              <a:rPr lang="ru-RU" dirty="0" smtClean="0">
                <a:solidFill>
                  <a:srgbClr val="0070C0"/>
                </a:solidFill>
              </a:rPr>
              <a:t>		тэ</a:t>
            </a:r>
            <a:r>
              <a:rPr lang="ru-RU" dirty="0"/>
              <a:t>	</a:t>
            </a:r>
          </a:p>
        </p:txBody>
      </p:sp>
      <p:pic>
        <p:nvPicPr>
          <p:cNvPr id="12" name="п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461311" y="1916832"/>
            <a:ext cx="609600" cy="609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</p:pic>
      <p:pic>
        <p:nvPicPr>
          <p:cNvPr id="13" name="р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461311" y="2819400"/>
            <a:ext cx="609600" cy="60960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4" name="с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469404" y="3733800"/>
            <a:ext cx="609600" cy="60960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5" name="т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493940" y="4645965"/>
            <a:ext cx="609600" cy="609600"/>
          </a:xfrm>
          <a:prstGeom prst="rect">
            <a:avLst/>
          </a:prstGeom>
          <a:solidFill>
            <a:srgbClr val="0070C0"/>
          </a:solidFill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У, Ф, Х, Ц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21. У </a:t>
            </a:r>
            <a:r>
              <a:rPr lang="ru-RU" b="1" dirty="0" err="1">
                <a:solidFill>
                  <a:srgbClr val="FF0000"/>
                </a:solidFill>
              </a:rPr>
              <a:t>у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         </a:t>
            </a:r>
            <a:r>
              <a:rPr lang="ru-RU" i="1" dirty="0" smtClean="0">
                <a:solidFill>
                  <a:srgbClr val="FF0000"/>
                </a:solidFill>
              </a:rPr>
              <a:t>У </a:t>
            </a:r>
            <a:r>
              <a:rPr lang="ru-RU" i="1" dirty="0" err="1">
                <a:solidFill>
                  <a:srgbClr val="FF0000"/>
                </a:solidFill>
              </a:rPr>
              <a:t>у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[</a:t>
            </a:r>
            <a:r>
              <a:rPr lang="ru-RU" dirty="0">
                <a:solidFill>
                  <a:srgbClr val="FF0000"/>
                </a:solidFill>
              </a:rPr>
              <a:t>у]	</a:t>
            </a:r>
            <a:r>
              <a:rPr lang="ru-RU" dirty="0" smtClean="0">
                <a:solidFill>
                  <a:srgbClr val="FF0000"/>
                </a:solidFill>
              </a:rPr>
              <a:t>		у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				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22. Ф </a:t>
            </a:r>
            <a:r>
              <a:rPr lang="ru-RU" b="1" dirty="0" err="1" smtClean="0">
                <a:solidFill>
                  <a:srgbClr val="0070C0"/>
                </a:solidFill>
              </a:rPr>
              <a:t>ф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        </a:t>
            </a:r>
            <a:r>
              <a:rPr lang="ru-RU" i="1" dirty="0" smtClean="0">
                <a:solidFill>
                  <a:srgbClr val="0070C0"/>
                </a:solidFill>
              </a:rPr>
              <a:t>Ф </a:t>
            </a:r>
            <a:r>
              <a:rPr lang="ru-RU" i="1" dirty="0" err="1">
                <a:solidFill>
                  <a:srgbClr val="0070C0"/>
                </a:solidFill>
              </a:rPr>
              <a:t>ф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[</a:t>
            </a:r>
            <a:r>
              <a:rPr lang="ru-RU" dirty="0">
                <a:solidFill>
                  <a:srgbClr val="0070C0"/>
                </a:solidFill>
              </a:rPr>
              <a:t>ф]	</a:t>
            </a:r>
            <a:r>
              <a:rPr lang="ru-RU" dirty="0" smtClean="0">
                <a:solidFill>
                  <a:srgbClr val="0070C0"/>
                </a:solidFill>
              </a:rPr>
              <a:t>       		эф</a:t>
            </a:r>
            <a:r>
              <a:rPr lang="ru-RU" dirty="0">
                <a:solidFill>
                  <a:srgbClr val="0070C0"/>
                </a:solidFill>
              </a:rPr>
              <a:t>					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23. Х </a:t>
            </a:r>
            <a:r>
              <a:rPr lang="ru-RU" b="1" dirty="0" err="1">
                <a:solidFill>
                  <a:srgbClr val="0070C0"/>
                </a:solidFill>
              </a:rPr>
              <a:t>х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        </a:t>
            </a:r>
            <a:r>
              <a:rPr lang="ru-RU" i="1" dirty="0" smtClean="0">
                <a:solidFill>
                  <a:srgbClr val="0070C0"/>
                </a:solidFill>
              </a:rPr>
              <a:t>Х </a:t>
            </a:r>
            <a:r>
              <a:rPr lang="ru-RU" i="1" dirty="0" err="1">
                <a:solidFill>
                  <a:srgbClr val="0070C0"/>
                </a:solidFill>
              </a:rPr>
              <a:t>х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[</a:t>
            </a:r>
            <a:r>
              <a:rPr lang="ru-RU" dirty="0">
                <a:solidFill>
                  <a:srgbClr val="0070C0"/>
                </a:solidFill>
              </a:rPr>
              <a:t>х]	</a:t>
            </a:r>
            <a:r>
              <a:rPr lang="ru-RU" dirty="0" smtClean="0">
                <a:solidFill>
                  <a:srgbClr val="0070C0"/>
                </a:solidFill>
              </a:rPr>
              <a:t>      		</a:t>
            </a:r>
            <a:r>
              <a:rPr lang="ru-RU" dirty="0" err="1" smtClean="0">
                <a:solidFill>
                  <a:srgbClr val="0070C0"/>
                </a:solidFill>
              </a:rPr>
              <a:t>жа</a:t>
            </a:r>
            <a:r>
              <a:rPr lang="ru-RU" dirty="0">
                <a:solidFill>
                  <a:srgbClr val="0070C0"/>
                </a:solidFill>
              </a:rPr>
              <a:t>					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24. Ц </a:t>
            </a:r>
            <a:r>
              <a:rPr lang="ru-RU" b="1" dirty="0" err="1">
                <a:solidFill>
                  <a:srgbClr val="0070C0"/>
                </a:solidFill>
              </a:rPr>
              <a:t>ц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        </a:t>
            </a:r>
            <a:r>
              <a:rPr lang="ru-RU" i="1" dirty="0" smtClean="0">
                <a:solidFill>
                  <a:srgbClr val="0070C0"/>
                </a:solidFill>
              </a:rPr>
              <a:t>Ц </a:t>
            </a:r>
            <a:r>
              <a:rPr lang="ru-RU" i="1" dirty="0" err="1">
                <a:solidFill>
                  <a:srgbClr val="0070C0"/>
                </a:solidFill>
              </a:rPr>
              <a:t>ц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[ц]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       		</a:t>
            </a:r>
            <a:r>
              <a:rPr lang="ru-RU" dirty="0" err="1" smtClean="0">
                <a:solidFill>
                  <a:srgbClr val="0070C0"/>
                </a:solidFill>
              </a:rPr>
              <a:t>цэ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" name="у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652120" y="1916832"/>
            <a:ext cx="609600" cy="6096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3" name="ф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652120" y="2819400"/>
            <a:ext cx="609600" cy="60960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5" name="х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652120" y="3733800"/>
            <a:ext cx="609600" cy="60960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6" name="ц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652120" y="4537395"/>
            <a:ext cx="609600" cy="609600"/>
          </a:xfrm>
          <a:prstGeom prst="rect">
            <a:avLst/>
          </a:prstGeom>
          <a:solidFill>
            <a:srgbClr val="0070C0"/>
          </a:solidFill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7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Ч, Ш, Щ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25. Ч </a:t>
            </a:r>
            <a:r>
              <a:rPr lang="ru-RU" b="1" dirty="0" err="1">
                <a:solidFill>
                  <a:srgbClr val="0070C0"/>
                </a:solidFill>
              </a:rPr>
              <a:t>ч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       </a:t>
            </a:r>
            <a:r>
              <a:rPr lang="ru-RU" i="1" dirty="0" smtClean="0">
                <a:solidFill>
                  <a:srgbClr val="0070C0"/>
                </a:solidFill>
              </a:rPr>
              <a:t>Ч </a:t>
            </a:r>
            <a:r>
              <a:rPr lang="ru-RU" i="1" dirty="0" err="1">
                <a:solidFill>
                  <a:srgbClr val="0070C0"/>
                </a:solidFill>
              </a:rPr>
              <a:t>ч</a:t>
            </a:r>
            <a:r>
              <a:rPr lang="ru-RU" dirty="0">
                <a:solidFill>
                  <a:srgbClr val="0070C0"/>
                </a:solidFill>
              </a:rPr>
              <a:t>    </a:t>
            </a:r>
            <a:r>
              <a:rPr lang="ru-RU" dirty="0" smtClean="0">
                <a:solidFill>
                  <a:srgbClr val="0070C0"/>
                </a:solidFill>
              </a:rPr>
              <a:t>    [ч</a:t>
            </a:r>
            <a:r>
              <a:rPr lang="ru-RU" dirty="0">
                <a:solidFill>
                  <a:srgbClr val="0070C0"/>
                </a:solidFill>
              </a:rPr>
              <a:t>’</a:t>
            </a:r>
            <a:r>
              <a:rPr lang="ru-RU" dirty="0" smtClean="0">
                <a:solidFill>
                  <a:srgbClr val="0070C0"/>
                </a:solidFill>
              </a:rPr>
              <a:t>]   	 	              че</a:t>
            </a:r>
            <a:r>
              <a:rPr lang="ru-RU" dirty="0">
                <a:solidFill>
                  <a:srgbClr val="0070C0"/>
                </a:solidFill>
              </a:rPr>
              <a:t>					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26. Ш </a:t>
            </a:r>
            <a:r>
              <a:rPr lang="ru-RU" b="1" dirty="0" err="1">
                <a:solidFill>
                  <a:srgbClr val="0070C0"/>
                </a:solidFill>
              </a:rPr>
              <a:t>ш</a:t>
            </a:r>
            <a:r>
              <a:rPr lang="ru-RU" dirty="0">
                <a:solidFill>
                  <a:srgbClr val="0070C0"/>
                </a:solidFill>
              </a:rPr>
              <a:t>	  </a:t>
            </a:r>
            <a:r>
              <a:rPr lang="ru-RU" dirty="0" smtClean="0">
                <a:solidFill>
                  <a:srgbClr val="0070C0"/>
                </a:solidFill>
              </a:rPr>
              <a:t>     </a:t>
            </a:r>
            <a:r>
              <a:rPr lang="ru-RU" i="1" dirty="0" smtClean="0">
                <a:solidFill>
                  <a:srgbClr val="0070C0"/>
                </a:solidFill>
              </a:rPr>
              <a:t>Ш </a:t>
            </a:r>
            <a:r>
              <a:rPr lang="ru-RU" i="1" dirty="0" err="1">
                <a:solidFill>
                  <a:srgbClr val="0070C0"/>
                </a:solidFill>
              </a:rPr>
              <a:t>ш</a:t>
            </a:r>
            <a:r>
              <a:rPr lang="ru-RU" dirty="0">
                <a:solidFill>
                  <a:srgbClr val="0070C0"/>
                </a:solidFill>
              </a:rPr>
              <a:t>     </a:t>
            </a:r>
            <a:r>
              <a:rPr lang="ru-RU" dirty="0" smtClean="0">
                <a:solidFill>
                  <a:srgbClr val="0070C0"/>
                </a:solidFill>
              </a:rPr>
              <a:t>[</a:t>
            </a:r>
            <a:r>
              <a:rPr lang="ru-RU" dirty="0">
                <a:solidFill>
                  <a:srgbClr val="0070C0"/>
                </a:solidFill>
              </a:rPr>
              <a:t>ш]    </a:t>
            </a:r>
            <a:r>
              <a:rPr lang="ru-RU" dirty="0" smtClean="0">
                <a:solidFill>
                  <a:srgbClr val="0070C0"/>
                </a:solidFill>
              </a:rPr>
              <a:t>    		   </a:t>
            </a:r>
            <a:r>
              <a:rPr lang="ru-RU" dirty="0" err="1" smtClean="0">
                <a:solidFill>
                  <a:srgbClr val="0070C0"/>
                </a:solidFill>
              </a:rPr>
              <a:t>ша</a:t>
            </a:r>
            <a:r>
              <a:rPr lang="ru-RU" dirty="0">
                <a:solidFill>
                  <a:srgbClr val="0070C0"/>
                </a:solidFill>
              </a:rPr>
              <a:t>						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27. Щ </a:t>
            </a:r>
            <a:r>
              <a:rPr lang="ru-RU" b="1" dirty="0" err="1">
                <a:solidFill>
                  <a:srgbClr val="0070C0"/>
                </a:solidFill>
              </a:rPr>
              <a:t>щ</a:t>
            </a:r>
            <a:r>
              <a:rPr lang="ru-RU" dirty="0">
                <a:solidFill>
                  <a:srgbClr val="0070C0"/>
                </a:solidFill>
              </a:rPr>
              <a:t>	 </a:t>
            </a:r>
            <a:r>
              <a:rPr lang="ru-RU" dirty="0" smtClean="0">
                <a:solidFill>
                  <a:srgbClr val="0070C0"/>
                </a:solidFill>
              </a:rPr>
              <a:t>      </a:t>
            </a:r>
            <a:r>
              <a:rPr lang="ru-RU" i="1" dirty="0" smtClean="0">
                <a:solidFill>
                  <a:srgbClr val="0070C0"/>
                </a:solidFill>
              </a:rPr>
              <a:t>Щ </a:t>
            </a:r>
            <a:r>
              <a:rPr lang="ru-RU" i="1" dirty="0" err="1" smtClean="0">
                <a:solidFill>
                  <a:srgbClr val="0070C0"/>
                </a:solidFill>
              </a:rPr>
              <a:t>щ</a:t>
            </a:r>
            <a:r>
              <a:rPr lang="ru-RU" i="1" dirty="0" smtClean="0">
                <a:solidFill>
                  <a:srgbClr val="0070C0"/>
                </a:solidFill>
              </a:rPr>
              <a:t>   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[</a:t>
            </a:r>
            <a:r>
              <a:rPr lang="ru-RU" dirty="0" err="1">
                <a:solidFill>
                  <a:srgbClr val="0070C0"/>
                </a:solidFill>
              </a:rPr>
              <a:t>ш’ш</a:t>
            </a:r>
            <a:r>
              <a:rPr lang="ru-RU" dirty="0" smtClean="0">
                <a:solidFill>
                  <a:srgbClr val="0070C0"/>
                </a:solidFill>
              </a:rPr>
              <a:t>’]  	 	              ща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ч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571728" y="1916832"/>
            <a:ext cx="609600" cy="60960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1" name="ш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543711" y="2819400"/>
            <a:ext cx="609600" cy="60960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2" name="щ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543711" y="3733800"/>
            <a:ext cx="609600" cy="609600"/>
          </a:xfrm>
          <a:prstGeom prst="rect">
            <a:avLst/>
          </a:prstGeom>
          <a:solidFill>
            <a:srgbClr val="0070C0"/>
          </a:solidFill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ъ, ы, ь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00B050"/>
                </a:solidFill>
              </a:rPr>
              <a:t>28.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ъ</a:t>
            </a:r>
            <a:r>
              <a:rPr lang="ru-RU" dirty="0"/>
              <a:t>	</a:t>
            </a:r>
            <a:r>
              <a:rPr lang="ru-RU" dirty="0" smtClean="0"/>
              <a:t>        </a:t>
            </a:r>
            <a:r>
              <a:rPr lang="ru-RU" i="1" dirty="0" smtClean="0">
                <a:solidFill>
                  <a:srgbClr val="00B050"/>
                </a:solidFill>
              </a:rPr>
              <a:t>ъ</a:t>
            </a:r>
            <a:r>
              <a:rPr lang="ru-RU" i="1" dirty="0" smtClean="0"/>
              <a:t>  </a:t>
            </a:r>
            <a:r>
              <a:rPr lang="ru-RU" dirty="0"/>
              <a:t>	----	</a:t>
            </a:r>
            <a:r>
              <a:rPr lang="ru-RU" dirty="0" smtClean="0">
                <a:solidFill>
                  <a:srgbClr val="00B050"/>
                </a:solidFill>
              </a:rPr>
              <a:t>твёрдый знак </a:t>
            </a:r>
            <a:r>
              <a:rPr lang="en-US" sz="1600" dirty="0" smtClean="0"/>
              <a:t>le </a:t>
            </a:r>
            <a:r>
              <a:rPr lang="en-US" sz="1600" dirty="0" err="1" smtClean="0"/>
              <a:t>signe</a:t>
            </a:r>
            <a:r>
              <a:rPr lang="en-US" sz="1600" dirty="0" smtClean="0"/>
              <a:t> </a:t>
            </a:r>
            <a:r>
              <a:rPr lang="en-US" sz="1600" dirty="0" err="1" smtClean="0"/>
              <a:t>dur</a:t>
            </a:r>
            <a:r>
              <a:rPr lang="ru-RU" dirty="0"/>
              <a:t>					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29. ы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        </a:t>
            </a:r>
            <a:r>
              <a:rPr lang="ru-RU" i="1" dirty="0" smtClean="0">
                <a:solidFill>
                  <a:srgbClr val="FF0000"/>
                </a:solidFill>
              </a:rPr>
              <a:t>ы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         	[</a:t>
            </a:r>
            <a:r>
              <a:rPr lang="ru-RU" dirty="0">
                <a:solidFill>
                  <a:srgbClr val="FF0000"/>
                </a:solidFill>
              </a:rPr>
              <a:t>ы]	</a:t>
            </a:r>
            <a:r>
              <a:rPr lang="ru-RU" dirty="0" smtClean="0">
                <a:solidFill>
                  <a:srgbClr val="FF0000"/>
                </a:solidFill>
              </a:rPr>
              <a:t>		ы</a:t>
            </a:r>
            <a:r>
              <a:rPr lang="ru-RU" dirty="0"/>
              <a:t>					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30.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ь</a:t>
            </a:r>
            <a:r>
              <a:rPr lang="ru-RU" dirty="0"/>
              <a:t>	</a:t>
            </a:r>
            <a:r>
              <a:rPr lang="ru-RU" dirty="0" smtClean="0">
                <a:solidFill>
                  <a:srgbClr val="00B050"/>
                </a:solidFill>
              </a:rPr>
              <a:t>        </a:t>
            </a:r>
            <a:r>
              <a:rPr lang="ru-RU" i="1" dirty="0" smtClean="0">
                <a:solidFill>
                  <a:srgbClr val="00B050"/>
                </a:solidFill>
              </a:rPr>
              <a:t>ь</a:t>
            </a:r>
            <a:r>
              <a:rPr lang="ru-RU" dirty="0"/>
              <a:t>	</a:t>
            </a:r>
            <a:r>
              <a:rPr lang="ru-RU" dirty="0" smtClean="0"/>
              <a:t>  	----</a:t>
            </a:r>
            <a:r>
              <a:rPr lang="ru-RU" dirty="0"/>
              <a:t>	</a:t>
            </a:r>
            <a:r>
              <a:rPr lang="ru-RU" dirty="0">
                <a:solidFill>
                  <a:srgbClr val="00B050"/>
                </a:solidFill>
              </a:rPr>
              <a:t>мягкий </a:t>
            </a:r>
            <a:r>
              <a:rPr lang="ru-RU" dirty="0" smtClean="0">
                <a:solidFill>
                  <a:srgbClr val="00B050"/>
                </a:solidFill>
              </a:rPr>
              <a:t>знак </a:t>
            </a:r>
            <a:r>
              <a:rPr lang="en-US" sz="1600" dirty="0" smtClean="0"/>
              <a:t>le </a:t>
            </a:r>
            <a:r>
              <a:rPr lang="en-US" sz="1600" dirty="0" err="1" smtClean="0"/>
              <a:t>signe</a:t>
            </a:r>
            <a:r>
              <a:rPr lang="en-US" sz="1600" dirty="0" smtClean="0"/>
              <a:t> </a:t>
            </a:r>
            <a:r>
              <a:rPr lang="en-US" sz="1600" dirty="0" err="1" smtClean="0"/>
              <a:t>doux</a:t>
            </a:r>
            <a:endParaRPr lang="ru-RU" sz="1600" dirty="0"/>
          </a:p>
        </p:txBody>
      </p:sp>
      <p:pic>
        <p:nvPicPr>
          <p:cNvPr id="6" name="ы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436096" y="2780928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Э, Ю, Я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31. Э </a:t>
            </a:r>
            <a:r>
              <a:rPr lang="ru-RU" b="1" dirty="0" err="1">
                <a:solidFill>
                  <a:srgbClr val="FF0000"/>
                </a:solidFill>
              </a:rPr>
              <a:t>э</a:t>
            </a:r>
            <a:r>
              <a:rPr lang="ru-RU" b="1" dirty="0">
                <a:solidFill>
                  <a:srgbClr val="FF0000"/>
                </a:solidFill>
              </a:rPr>
              <a:t>	</a:t>
            </a:r>
            <a:r>
              <a:rPr lang="ru-RU" b="1" dirty="0" smtClean="0">
                <a:solidFill>
                  <a:srgbClr val="FF0000"/>
                </a:solidFill>
              </a:rPr>
              <a:t>         </a:t>
            </a:r>
            <a:r>
              <a:rPr lang="ru-RU" i="1" dirty="0" smtClean="0">
                <a:solidFill>
                  <a:srgbClr val="FF0000"/>
                </a:solidFill>
              </a:rPr>
              <a:t>Э </a:t>
            </a:r>
            <a:r>
              <a:rPr lang="ru-RU" i="1" dirty="0" err="1">
                <a:solidFill>
                  <a:srgbClr val="FF0000"/>
                </a:solidFill>
              </a:rPr>
              <a:t>э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[э</a:t>
            </a:r>
            <a:r>
              <a:rPr lang="ru-RU" dirty="0">
                <a:solidFill>
                  <a:srgbClr val="FF0000"/>
                </a:solidFill>
              </a:rPr>
              <a:t>]	</a:t>
            </a:r>
            <a:r>
              <a:rPr lang="ru-RU" dirty="0" smtClean="0">
                <a:solidFill>
                  <a:srgbClr val="FF0000"/>
                </a:solidFill>
              </a:rPr>
              <a:t>		э</a:t>
            </a:r>
            <a:r>
              <a:rPr lang="ru-RU" dirty="0">
                <a:solidFill>
                  <a:srgbClr val="FF0000"/>
                </a:solidFill>
              </a:rPr>
              <a:t>					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32. Ю </a:t>
            </a:r>
            <a:r>
              <a:rPr lang="ru-RU" b="1" dirty="0" err="1">
                <a:solidFill>
                  <a:srgbClr val="FF0000"/>
                </a:solidFill>
              </a:rPr>
              <a:t>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</a:t>
            </a:r>
            <a:r>
              <a:rPr lang="ru-RU" i="1" dirty="0" smtClean="0">
                <a:solidFill>
                  <a:srgbClr val="FF0000"/>
                </a:solidFill>
              </a:rPr>
              <a:t>Ю </a:t>
            </a:r>
            <a:r>
              <a:rPr lang="ru-RU" i="1" dirty="0" err="1">
                <a:solidFill>
                  <a:srgbClr val="FF0000"/>
                </a:solidFill>
              </a:rPr>
              <a:t>ю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[</a:t>
            </a:r>
            <a:r>
              <a:rPr lang="ru-RU" dirty="0" err="1">
                <a:solidFill>
                  <a:srgbClr val="FF0000"/>
                </a:solidFill>
              </a:rPr>
              <a:t>йу</a:t>
            </a:r>
            <a:r>
              <a:rPr lang="ru-RU" dirty="0">
                <a:solidFill>
                  <a:srgbClr val="FF0000"/>
                </a:solidFill>
              </a:rPr>
              <a:t>]	</a:t>
            </a:r>
            <a:r>
              <a:rPr lang="ru-RU" dirty="0" smtClean="0">
                <a:solidFill>
                  <a:srgbClr val="FF0000"/>
                </a:solidFill>
              </a:rPr>
              <a:t>		ю</a:t>
            </a:r>
            <a:r>
              <a:rPr lang="ru-RU" dirty="0">
                <a:solidFill>
                  <a:srgbClr val="FF0000"/>
                </a:solidFill>
              </a:rPr>
              <a:t>						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33. Я </a:t>
            </a:r>
            <a:r>
              <a:rPr lang="ru-RU" b="1" dirty="0" err="1">
                <a:solidFill>
                  <a:srgbClr val="FF0000"/>
                </a:solidFill>
              </a:rPr>
              <a:t>я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        </a:t>
            </a:r>
            <a:r>
              <a:rPr lang="ru-RU" i="1" dirty="0" smtClean="0">
                <a:solidFill>
                  <a:srgbClr val="FF0000"/>
                </a:solidFill>
              </a:rPr>
              <a:t>Я </a:t>
            </a:r>
            <a:r>
              <a:rPr lang="ru-RU" i="1" dirty="0" err="1">
                <a:solidFill>
                  <a:srgbClr val="FF0000"/>
                </a:solidFill>
              </a:rPr>
              <a:t>я</a:t>
            </a:r>
            <a:r>
              <a:rPr lang="ru-RU" i="1" dirty="0">
                <a:solidFill>
                  <a:srgbClr val="FF0000"/>
                </a:solidFill>
              </a:rPr>
              <a:t> 	</a:t>
            </a:r>
            <a:r>
              <a:rPr lang="ru-RU" dirty="0" smtClean="0">
                <a:solidFill>
                  <a:srgbClr val="FF0000"/>
                </a:solidFill>
              </a:rPr>
              <a:t>[</a:t>
            </a:r>
            <a:r>
              <a:rPr lang="ru-RU" dirty="0" err="1">
                <a:solidFill>
                  <a:srgbClr val="FF0000"/>
                </a:solidFill>
              </a:rPr>
              <a:t>йа</a:t>
            </a:r>
            <a:r>
              <a:rPr lang="ru-RU" dirty="0">
                <a:solidFill>
                  <a:srgbClr val="FF0000"/>
                </a:solidFill>
              </a:rPr>
              <a:t>]</a:t>
            </a:r>
            <a:r>
              <a:rPr lang="ru-RU" i="1" dirty="0">
                <a:solidFill>
                  <a:srgbClr val="FF0000"/>
                </a:solidFill>
              </a:rPr>
              <a:t>	</a:t>
            </a:r>
            <a:r>
              <a:rPr lang="ru-RU" i="1" dirty="0" smtClean="0">
                <a:solidFill>
                  <a:srgbClr val="FF0000"/>
                </a:solidFill>
              </a:rPr>
              <a:t>		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э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477271" y="1916832"/>
            <a:ext cx="609600" cy="6096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1" name="ю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477271" y="2780928"/>
            <a:ext cx="609600" cy="6096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2" name="я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508104" y="3645024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n-lt"/>
              </a:rPr>
              <a:t>Les </a:t>
            </a:r>
            <a:r>
              <a:rPr lang="en-US" sz="3600" dirty="0" err="1" smtClean="0">
                <a:latin typeface="+mn-lt"/>
              </a:rPr>
              <a:t>commentaires</a:t>
            </a:r>
            <a:r>
              <a:rPr lang="ru-RU" sz="3600" dirty="0" smtClean="0">
                <a:latin typeface="+mn-lt"/>
              </a:rPr>
              <a:t> 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1) </a:t>
            </a:r>
            <a:r>
              <a:rPr lang="en-US" dirty="0" smtClean="0"/>
              <a:t>On </a:t>
            </a:r>
            <a:r>
              <a:rPr lang="en-US" dirty="0" err="1" smtClean="0"/>
              <a:t>donne</a:t>
            </a:r>
            <a:r>
              <a:rPr lang="en-US" dirty="0" smtClean="0"/>
              <a:t> la transcription entre </a:t>
            </a:r>
            <a:r>
              <a:rPr lang="en-US" dirty="0" err="1" smtClean="0"/>
              <a:t>parenthèses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>
                <a:solidFill>
                  <a:srgbClr val="FF0000"/>
                </a:solidFill>
              </a:rPr>
              <a:t>…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2) </a:t>
            </a:r>
            <a:r>
              <a:rPr lang="en-US" dirty="0" err="1" smtClean="0"/>
              <a:t>L’apostrophe</a:t>
            </a:r>
            <a:r>
              <a:rPr lang="ru-RU" dirty="0" smtClean="0"/>
              <a:t> (</a:t>
            </a:r>
            <a:r>
              <a:rPr lang="ru-RU" dirty="0" smtClean="0">
                <a:solidFill>
                  <a:srgbClr val="FF0000"/>
                </a:solidFill>
              </a:rPr>
              <a:t>’</a:t>
            </a:r>
            <a:r>
              <a:rPr lang="ru-RU" dirty="0" smtClean="0"/>
              <a:t>) </a:t>
            </a:r>
            <a:r>
              <a:rPr lang="en-US" dirty="0" err="1" smtClean="0"/>
              <a:t>signifie</a:t>
            </a:r>
            <a:r>
              <a:rPr lang="ru-RU" dirty="0" smtClean="0"/>
              <a:t> </a:t>
            </a:r>
            <a:r>
              <a:rPr lang="en-US" dirty="0" smtClean="0"/>
              <a:t>la douceur de la </a:t>
            </a:r>
            <a:r>
              <a:rPr lang="en-US" dirty="0" err="1" smtClean="0"/>
              <a:t>consonne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3) </a:t>
            </a:r>
            <a:r>
              <a:rPr lang="en-US" b="1" dirty="0" smtClean="0"/>
              <a:t>La </a:t>
            </a:r>
            <a:r>
              <a:rPr lang="en-US" b="1" dirty="0" err="1" smtClean="0"/>
              <a:t>lettre</a:t>
            </a:r>
            <a:r>
              <a:rPr lang="ru-RU" b="1" dirty="0" smtClean="0"/>
              <a:t> –</a:t>
            </a:r>
            <a:r>
              <a:rPr lang="en-US" b="1" dirty="0" smtClean="0"/>
              <a:t> </a:t>
            </a:r>
            <a:r>
              <a:rPr lang="en-US" dirty="0" err="1" smtClean="0"/>
              <a:t>unité</a:t>
            </a:r>
            <a:r>
              <a:rPr lang="en-US" b="1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l’expression</a:t>
            </a:r>
            <a:r>
              <a:rPr lang="en-US" dirty="0" smtClean="0"/>
              <a:t> </a:t>
            </a:r>
            <a:r>
              <a:rPr lang="en-US" dirty="0" err="1" smtClean="0"/>
              <a:t>écrite</a:t>
            </a:r>
            <a:r>
              <a:rPr lang="ru-RU" dirty="0" smtClean="0"/>
              <a:t>, </a:t>
            </a:r>
            <a:endParaRPr lang="ru-RU" dirty="0"/>
          </a:p>
          <a:p>
            <a:pPr marL="0" indent="0">
              <a:buNone/>
            </a:pPr>
            <a:r>
              <a:rPr lang="es-ES_tradnl" b="1" dirty="0" smtClean="0"/>
              <a:t>      </a:t>
            </a:r>
            <a:r>
              <a:rPr lang="ru-RU" b="1" dirty="0" smtClean="0"/>
              <a:t>  </a:t>
            </a:r>
            <a:r>
              <a:rPr lang="en-US" b="1" dirty="0" smtClean="0"/>
              <a:t>le son</a:t>
            </a:r>
            <a:r>
              <a:rPr lang="ru-RU" b="1" dirty="0" smtClean="0"/>
              <a:t> – </a:t>
            </a:r>
            <a:r>
              <a:rPr lang="en-US" dirty="0" err="1" smtClean="0"/>
              <a:t>unité</a:t>
            </a:r>
            <a:r>
              <a:rPr lang="ru-RU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l’expression</a:t>
            </a:r>
            <a:r>
              <a:rPr lang="en-US" dirty="0" smtClean="0"/>
              <a:t> </a:t>
            </a:r>
            <a:r>
              <a:rPr lang="en-US" dirty="0" err="1" smtClean="0"/>
              <a:t>orale</a:t>
            </a:r>
            <a:r>
              <a:rPr lang="ru-RU" dirty="0" smtClean="0"/>
              <a:t>.</a:t>
            </a:r>
            <a:endParaRPr lang="es-ES_tradnl" dirty="0" smtClean="0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208912" cy="2188840"/>
          </a:xfrm>
          <a:ln w="9525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MouseOver r:id="" action="ppaction://noaction">
                  <a:snd r:embed="rId2" name="applause.wav"/>
                </a:hlinkMouseOver>
              </a:rPr>
              <a:t>La </a:t>
            </a:r>
            <a:r>
              <a:rPr lang="fr-FR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</a:t>
            </a:r>
            <a:r>
              <a:rPr lang="fr-FR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MouseOver r:id="" action="ppaction://noaction">
                  <a:snd r:embed="rId2" name="applause.wav"/>
                </a:hlinkMouseOver>
              </a:rPr>
              <a:t>honétique</a:t>
            </a:r>
            <a:r>
              <a:rPr lang="fr-FR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fr-FR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MouseOver r:id="" action="ppaction://noaction">
                  <a:snd r:embed="rId2" name="applause.wav"/>
                </a:hlinkMouseOver>
              </a:rPr>
              <a:t>russe pour les débutants</a:t>
            </a:r>
            <a:r>
              <a:rPr lang="ru-RU" sz="4400" dirty="0" smtClean="0">
                <a:latin typeface="+mn-lt"/>
                <a:hlinkMouseOver r:id="" action="ppaction://noaction">
                  <a:snd r:embed="rId2" name="applause.wav"/>
                </a:hlinkMouseOver>
              </a:rPr>
              <a:t/>
            </a:r>
            <a:br>
              <a:rPr lang="ru-RU" sz="4400" dirty="0" smtClean="0">
                <a:latin typeface="+mn-lt"/>
                <a:hlinkMouseOver r:id="" action="ppaction://noaction">
                  <a:snd r:embed="rId2" name="applause.wav"/>
                </a:hlinkMouseOver>
              </a:rPr>
            </a:br>
            <a:r>
              <a:rPr lang="ru-RU" sz="4400" dirty="0" smtClean="0">
                <a:hlinkMouseOver r:id="" action="ppaction://noaction">
                  <a:snd r:embed="rId2" name="applause.wav"/>
                </a:hlinkMouseOver>
              </a:rPr>
              <a:t> </a:t>
            </a:r>
            <a:endParaRPr lang="ru-RU" sz="4400" dirty="0">
              <a:hlinkMouseOver r:id="" action="ppaction://noaction">
                <a:snd r:embed="rId2" name="applause.wav"/>
              </a:hlinkMouseOver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L’alphabet</a:t>
            </a:r>
            <a:r>
              <a:rPr lang="en-US" sz="2800" dirty="0" smtClean="0"/>
              <a:t>: </a:t>
            </a:r>
            <a:r>
              <a:rPr lang="en-US" sz="2800" dirty="0" err="1" smtClean="0"/>
              <a:t>lettres</a:t>
            </a:r>
            <a:r>
              <a:rPr lang="en-US" sz="2800" dirty="0" smtClean="0"/>
              <a:t> et sons</a:t>
            </a:r>
            <a:endParaRPr lang="ru-RU" sz="2800" dirty="0" smtClean="0"/>
          </a:p>
          <a:p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DSCN7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789040"/>
            <a:ext cx="1828800" cy="1630680"/>
          </a:xfrm>
          <a:prstGeom prst="rect">
            <a:avLst/>
          </a:prstGeom>
        </p:spPr>
      </p:pic>
      <p:pic>
        <p:nvPicPr>
          <p:cNvPr id="5" name="Рисунок 4" descr="DSCN7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581128"/>
            <a:ext cx="1828800" cy="1630680"/>
          </a:xfrm>
          <a:prstGeom prst="rect">
            <a:avLst/>
          </a:prstGeom>
        </p:spPr>
      </p:pic>
      <p:pic>
        <p:nvPicPr>
          <p:cNvPr id="6" name="Рисунок 5" descr="DSCN7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5227320"/>
            <a:ext cx="1828800" cy="163068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 descr="DSCN7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653136"/>
            <a:ext cx="1828800" cy="1630680"/>
          </a:xfrm>
          <a:prstGeom prst="rect">
            <a:avLst/>
          </a:prstGeom>
        </p:spPr>
      </p:pic>
      <p:pic>
        <p:nvPicPr>
          <p:cNvPr id="8" name="Рисунок 7" descr="DSCN7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861048"/>
            <a:ext cx="1828800" cy="1630680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NB</a:t>
            </a:r>
            <a:r>
              <a:rPr lang="ru-RU" sz="3600" b="1" dirty="0" smtClean="0">
                <a:latin typeface="+mn-lt"/>
              </a:rPr>
              <a:t>!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1) </a:t>
            </a:r>
            <a:r>
              <a:rPr lang="en-US" dirty="0" smtClean="0"/>
              <a:t>Les </a:t>
            </a:r>
            <a:r>
              <a:rPr lang="en-US" dirty="0" err="1" smtClean="0"/>
              <a:t>lettres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ъ</a:t>
            </a:r>
            <a:r>
              <a:rPr lang="ru-RU" dirty="0" smtClean="0"/>
              <a:t>,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ы</a:t>
            </a:r>
            <a:r>
              <a:rPr lang="ru-RU" dirty="0" smtClean="0"/>
              <a:t>,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(28, 29, 30) </a:t>
            </a:r>
            <a:r>
              <a:rPr lang="en-US" dirty="0" err="1" smtClean="0"/>
              <a:t>n’ont</a:t>
            </a:r>
            <a:r>
              <a:rPr lang="en-US" dirty="0" smtClean="0"/>
              <a:t> pas</a:t>
            </a:r>
            <a:r>
              <a:rPr lang="ru-RU" dirty="0" smtClean="0"/>
              <a:t> </a:t>
            </a:r>
            <a:r>
              <a:rPr lang="en-US" dirty="0" smtClean="0"/>
              <a:t>de notation majuscule, </a:t>
            </a:r>
            <a:r>
              <a:rPr lang="en-US" dirty="0" err="1" smtClean="0"/>
              <a:t>parce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langue </a:t>
            </a:r>
            <a:r>
              <a:rPr lang="en-US" dirty="0" err="1" smtClean="0"/>
              <a:t>russe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n’y</a:t>
            </a:r>
            <a:r>
              <a:rPr lang="en-US" dirty="0" smtClean="0"/>
              <a:t> a pas des </a:t>
            </a:r>
            <a:r>
              <a:rPr lang="en-US" dirty="0" err="1" smtClean="0"/>
              <a:t>mots</a:t>
            </a:r>
            <a:r>
              <a:rPr lang="ru-RU" dirty="0" smtClean="0"/>
              <a:t> </a:t>
            </a:r>
            <a:r>
              <a:rPr lang="en-US" dirty="0" smtClean="0"/>
              <a:t>qui</a:t>
            </a:r>
            <a:r>
              <a:rPr lang="ru-RU" dirty="0" smtClean="0"/>
              <a:t> </a:t>
            </a:r>
            <a:r>
              <a:rPr lang="fr-FR" dirty="0" smtClean="0"/>
              <a:t>commencent par ces lettres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b="1" dirty="0" smtClean="0"/>
              <a:t>2)</a:t>
            </a:r>
            <a:r>
              <a:rPr lang="ru-RU" dirty="0" smtClean="0"/>
              <a:t> </a:t>
            </a:r>
            <a:r>
              <a:rPr lang="en-US" dirty="0" smtClean="0"/>
              <a:t>Les </a:t>
            </a:r>
            <a:r>
              <a:rPr lang="en-US" dirty="0" err="1" smtClean="0"/>
              <a:t>Russes</a:t>
            </a:r>
            <a:r>
              <a:rPr lang="en-US" dirty="0" smtClean="0"/>
              <a:t> </a:t>
            </a:r>
            <a:r>
              <a:rPr lang="en-US" dirty="0" err="1" smtClean="0"/>
              <a:t>écrivent</a:t>
            </a:r>
            <a:r>
              <a:rPr lang="en-US" dirty="0" smtClean="0"/>
              <a:t> </a:t>
            </a:r>
            <a:r>
              <a:rPr lang="en-US" dirty="0" err="1" smtClean="0"/>
              <a:t>souvent</a:t>
            </a:r>
            <a:r>
              <a:rPr lang="en-US" dirty="0" smtClean="0"/>
              <a:t> la </a:t>
            </a:r>
            <a:r>
              <a:rPr lang="en-US" dirty="0" err="1" smtClean="0"/>
              <a:t>lettre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Ё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ё</a:t>
            </a:r>
            <a:r>
              <a:rPr lang="ru-RU" dirty="0" smtClean="0"/>
              <a:t> (7) </a:t>
            </a:r>
            <a:r>
              <a:rPr lang="en-US" dirty="0" smtClean="0"/>
              <a:t>comme 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 </a:t>
            </a:r>
            <a:r>
              <a:rPr lang="ru-RU" dirty="0" smtClean="0"/>
              <a:t>(6)!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3600" b="1" dirty="0" smtClean="0">
                <a:latin typeface="+mn-lt"/>
              </a:rPr>
              <a:t>La classification des </a:t>
            </a:r>
            <a:r>
              <a:rPr lang="en-US" sz="3600" b="1" dirty="0" err="1" smtClean="0">
                <a:latin typeface="+mn-lt"/>
              </a:rPr>
              <a:t>lettres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russes</a:t>
            </a: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et </a:t>
            </a:r>
            <a:r>
              <a:rPr lang="en-US" sz="3600" b="1" dirty="0" err="1" smtClean="0">
                <a:latin typeface="+mn-lt"/>
              </a:rPr>
              <a:t>leurs</a:t>
            </a:r>
            <a:r>
              <a:rPr lang="en-US" sz="3600" b="1" dirty="0" smtClean="0">
                <a:latin typeface="+mn-lt"/>
              </a:rPr>
              <a:t> sons</a:t>
            </a:r>
            <a:endParaRPr lang="ru-RU" sz="3600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en-US" sz="2800" b="1" dirty="0" err="1" smtClean="0">
                <a:solidFill>
                  <a:srgbClr val="FF0000"/>
                </a:solidFill>
              </a:rPr>
              <a:t>Voyelles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10 </a:t>
            </a:r>
            <a:r>
              <a:rPr lang="en-US" dirty="0" err="1" smtClean="0"/>
              <a:t>lettres</a:t>
            </a:r>
            <a:r>
              <a:rPr lang="ru-RU" dirty="0" smtClean="0"/>
              <a:t> </a:t>
            </a:r>
            <a:r>
              <a:rPr lang="en-US" dirty="0" err="1" smtClean="0"/>
              <a:t>désignent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les </a:t>
            </a:r>
            <a:r>
              <a:rPr lang="en-US" dirty="0" err="1" smtClean="0">
                <a:solidFill>
                  <a:srgbClr val="FF0000"/>
                </a:solidFill>
              </a:rPr>
              <a:t>voyelles</a:t>
            </a:r>
            <a:r>
              <a:rPr lang="ru-RU" dirty="0" smtClean="0"/>
              <a:t>: </a:t>
            </a: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(1), 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dirty="0">
                <a:solidFill>
                  <a:srgbClr val="FF0000"/>
                </a:solidFill>
              </a:rPr>
              <a:t> (6), </a:t>
            </a:r>
            <a:r>
              <a:rPr lang="ru-RU" b="1" dirty="0">
                <a:solidFill>
                  <a:srgbClr val="FF0000"/>
                </a:solidFill>
              </a:rPr>
              <a:t>Ё</a:t>
            </a:r>
            <a:r>
              <a:rPr lang="ru-RU" dirty="0">
                <a:solidFill>
                  <a:srgbClr val="FF0000"/>
                </a:solidFill>
              </a:rPr>
              <a:t> (7), 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dirty="0">
                <a:solidFill>
                  <a:srgbClr val="FF0000"/>
                </a:solidFill>
              </a:rPr>
              <a:t> (10), 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dirty="0">
                <a:solidFill>
                  <a:srgbClr val="FF0000"/>
                </a:solidFill>
              </a:rPr>
              <a:t> (16),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dirty="0">
                <a:solidFill>
                  <a:srgbClr val="FF0000"/>
                </a:solidFill>
              </a:rPr>
              <a:t> (21), </a:t>
            </a:r>
            <a:r>
              <a:rPr lang="ru-RU" b="1" dirty="0">
                <a:solidFill>
                  <a:srgbClr val="FF0000"/>
                </a:solidFill>
              </a:rPr>
              <a:t>Ы</a:t>
            </a:r>
            <a:r>
              <a:rPr lang="ru-RU" dirty="0">
                <a:solidFill>
                  <a:srgbClr val="FF0000"/>
                </a:solidFill>
              </a:rPr>
              <a:t> (29), </a:t>
            </a:r>
            <a:r>
              <a:rPr lang="ru-RU" b="1" dirty="0">
                <a:solidFill>
                  <a:srgbClr val="FF0000"/>
                </a:solidFill>
              </a:rPr>
              <a:t>Э</a:t>
            </a:r>
            <a:r>
              <a:rPr lang="ru-RU" dirty="0">
                <a:solidFill>
                  <a:srgbClr val="FF0000"/>
                </a:solidFill>
              </a:rPr>
              <a:t> (31), </a:t>
            </a:r>
            <a:r>
              <a:rPr lang="ru-RU" b="1" dirty="0">
                <a:solidFill>
                  <a:srgbClr val="FF0000"/>
                </a:solidFill>
              </a:rPr>
              <a:t>Ю</a:t>
            </a:r>
            <a:r>
              <a:rPr lang="ru-RU" dirty="0">
                <a:solidFill>
                  <a:srgbClr val="FF0000"/>
                </a:solidFill>
              </a:rPr>
              <a:t> (32), </a:t>
            </a:r>
            <a:r>
              <a:rPr lang="ru-RU" b="1" dirty="0">
                <a:solidFill>
                  <a:srgbClr val="FF0000"/>
                </a:solidFill>
              </a:rPr>
              <a:t>Я</a:t>
            </a:r>
            <a:r>
              <a:rPr lang="ru-RU" dirty="0">
                <a:solidFill>
                  <a:srgbClr val="FF0000"/>
                </a:solidFill>
              </a:rPr>
              <a:t> (33)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                           </a:t>
            </a:r>
            <a:r>
              <a:rPr lang="en-US" sz="3200" b="1" dirty="0" err="1" smtClean="0">
                <a:solidFill>
                  <a:srgbClr val="0070C0"/>
                </a:solidFill>
                <a:latin typeface="+mn-lt"/>
              </a:rPr>
              <a:t>Consonnes</a:t>
            </a:r>
            <a:endParaRPr lang="ru-RU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21 </a:t>
            </a:r>
            <a:r>
              <a:rPr lang="en-US" dirty="0" err="1" smtClean="0"/>
              <a:t>lettres</a:t>
            </a:r>
            <a:r>
              <a:rPr lang="ru-RU" dirty="0" smtClean="0"/>
              <a:t> </a:t>
            </a:r>
            <a:r>
              <a:rPr lang="en-US" dirty="0" err="1" smtClean="0"/>
              <a:t>désignent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les </a:t>
            </a:r>
            <a:r>
              <a:rPr lang="en-US" dirty="0" err="1" smtClean="0">
                <a:solidFill>
                  <a:srgbClr val="0070C0"/>
                </a:solidFill>
              </a:rPr>
              <a:t>consonnes</a:t>
            </a:r>
            <a:r>
              <a:rPr lang="ru-RU" dirty="0" smtClean="0"/>
              <a:t>: 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Б</a:t>
            </a:r>
            <a:r>
              <a:rPr lang="ru-RU" dirty="0">
                <a:solidFill>
                  <a:srgbClr val="0070C0"/>
                </a:solidFill>
              </a:rPr>
              <a:t>(2), </a:t>
            </a:r>
            <a:r>
              <a:rPr lang="ru-RU" b="1" dirty="0">
                <a:solidFill>
                  <a:srgbClr val="0070C0"/>
                </a:solidFill>
              </a:rPr>
              <a:t>В</a:t>
            </a:r>
            <a:r>
              <a:rPr lang="ru-RU" dirty="0">
                <a:solidFill>
                  <a:srgbClr val="0070C0"/>
                </a:solidFill>
              </a:rPr>
              <a:t> (3), </a:t>
            </a:r>
            <a:r>
              <a:rPr lang="ru-RU" b="1" dirty="0">
                <a:solidFill>
                  <a:srgbClr val="0070C0"/>
                </a:solidFill>
              </a:rPr>
              <a:t>Г</a:t>
            </a:r>
            <a:r>
              <a:rPr lang="ru-RU" dirty="0">
                <a:solidFill>
                  <a:srgbClr val="0070C0"/>
                </a:solidFill>
              </a:rPr>
              <a:t> (4), </a:t>
            </a:r>
            <a:r>
              <a:rPr lang="ru-RU" b="1" dirty="0">
                <a:solidFill>
                  <a:srgbClr val="0070C0"/>
                </a:solidFill>
              </a:rPr>
              <a:t>Д</a:t>
            </a:r>
            <a:r>
              <a:rPr lang="ru-RU" dirty="0">
                <a:solidFill>
                  <a:srgbClr val="0070C0"/>
                </a:solidFill>
              </a:rPr>
              <a:t> (5), </a:t>
            </a:r>
            <a:r>
              <a:rPr lang="ru-RU" b="1" dirty="0">
                <a:solidFill>
                  <a:srgbClr val="0070C0"/>
                </a:solidFill>
              </a:rPr>
              <a:t>Ж</a:t>
            </a:r>
            <a:r>
              <a:rPr lang="ru-RU" dirty="0">
                <a:solidFill>
                  <a:srgbClr val="0070C0"/>
                </a:solidFill>
              </a:rPr>
              <a:t> (8),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З</a:t>
            </a:r>
            <a:r>
              <a:rPr lang="ru-RU" dirty="0">
                <a:solidFill>
                  <a:srgbClr val="0070C0"/>
                </a:solidFill>
              </a:rPr>
              <a:t> (9), </a:t>
            </a:r>
            <a:r>
              <a:rPr lang="ru-RU" b="1" dirty="0">
                <a:solidFill>
                  <a:srgbClr val="0070C0"/>
                </a:solidFill>
              </a:rPr>
              <a:t>Й</a:t>
            </a:r>
            <a:r>
              <a:rPr lang="ru-RU" dirty="0">
                <a:solidFill>
                  <a:srgbClr val="0070C0"/>
                </a:solidFill>
              </a:rPr>
              <a:t> (11), </a:t>
            </a:r>
            <a:r>
              <a:rPr lang="ru-RU" b="1" dirty="0">
                <a:solidFill>
                  <a:srgbClr val="0070C0"/>
                </a:solidFill>
              </a:rPr>
              <a:t>К</a:t>
            </a:r>
            <a:r>
              <a:rPr lang="ru-RU" dirty="0">
                <a:solidFill>
                  <a:srgbClr val="0070C0"/>
                </a:solidFill>
              </a:rPr>
              <a:t> (12) , </a:t>
            </a:r>
            <a:r>
              <a:rPr lang="ru-RU" b="1" dirty="0">
                <a:solidFill>
                  <a:srgbClr val="0070C0"/>
                </a:solidFill>
              </a:rPr>
              <a:t>Л</a:t>
            </a:r>
            <a:r>
              <a:rPr lang="ru-RU" dirty="0">
                <a:solidFill>
                  <a:srgbClr val="0070C0"/>
                </a:solidFill>
              </a:rPr>
              <a:t> (13</a:t>
            </a:r>
            <a:r>
              <a:rPr lang="ru-RU" dirty="0" smtClean="0">
                <a:solidFill>
                  <a:srgbClr val="0070C0"/>
                </a:solidFill>
              </a:rPr>
              <a:t>),  </a:t>
            </a:r>
            <a:r>
              <a:rPr lang="ru-RU" b="1" dirty="0">
                <a:solidFill>
                  <a:srgbClr val="0070C0"/>
                </a:solidFill>
              </a:rPr>
              <a:t>М</a:t>
            </a:r>
            <a:r>
              <a:rPr lang="ru-RU" dirty="0">
                <a:solidFill>
                  <a:srgbClr val="0070C0"/>
                </a:solidFill>
              </a:rPr>
              <a:t> (14),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Н</a:t>
            </a:r>
            <a:r>
              <a:rPr lang="ru-RU" dirty="0">
                <a:solidFill>
                  <a:srgbClr val="0070C0"/>
                </a:solidFill>
              </a:rPr>
              <a:t> (15), </a:t>
            </a:r>
            <a:r>
              <a:rPr lang="ru-RU" b="1" dirty="0">
                <a:solidFill>
                  <a:srgbClr val="0070C0"/>
                </a:solidFill>
              </a:rPr>
              <a:t>П</a:t>
            </a:r>
            <a:r>
              <a:rPr lang="ru-RU" dirty="0">
                <a:solidFill>
                  <a:srgbClr val="0070C0"/>
                </a:solidFill>
              </a:rPr>
              <a:t> (17) , </a:t>
            </a:r>
            <a:r>
              <a:rPr lang="ru-RU" b="1" dirty="0">
                <a:solidFill>
                  <a:srgbClr val="0070C0"/>
                </a:solidFill>
              </a:rPr>
              <a:t>Р</a:t>
            </a:r>
            <a:r>
              <a:rPr lang="ru-RU" dirty="0">
                <a:solidFill>
                  <a:srgbClr val="0070C0"/>
                </a:solidFill>
              </a:rPr>
              <a:t> (18), </a:t>
            </a:r>
            <a:r>
              <a:rPr lang="ru-RU" b="1" dirty="0">
                <a:solidFill>
                  <a:srgbClr val="0070C0"/>
                </a:solidFill>
              </a:rPr>
              <a:t>С</a:t>
            </a:r>
            <a:r>
              <a:rPr lang="ru-RU" dirty="0">
                <a:solidFill>
                  <a:srgbClr val="0070C0"/>
                </a:solidFill>
              </a:rPr>
              <a:t> (19) , </a:t>
            </a:r>
            <a:r>
              <a:rPr lang="ru-RU" b="1" dirty="0">
                <a:solidFill>
                  <a:srgbClr val="0070C0"/>
                </a:solidFill>
              </a:rPr>
              <a:t>Т</a:t>
            </a:r>
            <a:r>
              <a:rPr lang="ru-RU" dirty="0">
                <a:solidFill>
                  <a:srgbClr val="0070C0"/>
                </a:solidFill>
              </a:rPr>
              <a:t> (20) 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Ф</a:t>
            </a:r>
            <a:r>
              <a:rPr lang="ru-RU" dirty="0">
                <a:solidFill>
                  <a:srgbClr val="0070C0"/>
                </a:solidFill>
              </a:rPr>
              <a:t> (22), </a:t>
            </a:r>
            <a:r>
              <a:rPr lang="ru-RU" b="1" dirty="0">
                <a:solidFill>
                  <a:srgbClr val="0070C0"/>
                </a:solidFill>
              </a:rPr>
              <a:t>Х</a:t>
            </a:r>
            <a:r>
              <a:rPr lang="ru-RU" dirty="0">
                <a:solidFill>
                  <a:srgbClr val="0070C0"/>
                </a:solidFill>
              </a:rPr>
              <a:t> (23), </a:t>
            </a:r>
            <a:r>
              <a:rPr lang="ru-RU" b="1" dirty="0">
                <a:solidFill>
                  <a:srgbClr val="0070C0"/>
                </a:solidFill>
              </a:rPr>
              <a:t>Ц</a:t>
            </a:r>
            <a:r>
              <a:rPr lang="ru-RU" dirty="0">
                <a:solidFill>
                  <a:srgbClr val="0070C0"/>
                </a:solidFill>
              </a:rPr>
              <a:t> (24), </a:t>
            </a:r>
            <a:r>
              <a:rPr lang="ru-RU" b="1" dirty="0">
                <a:solidFill>
                  <a:srgbClr val="0070C0"/>
                </a:solidFill>
              </a:rPr>
              <a:t>Ч</a:t>
            </a:r>
            <a:r>
              <a:rPr lang="ru-RU" dirty="0">
                <a:solidFill>
                  <a:srgbClr val="0070C0"/>
                </a:solidFill>
              </a:rPr>
              <a:t> (25), </a:t>
            </a:r>
            <a:r>
              <a:rPr lang="ru-RU" b="1" dirty="0">
                <a:solidFill>
                  <a:srgbClr val="0070C0"/>
                </a:solidFill>
              </a:rPr>
              <a:t>Ш</a:t>
            </a:r>
            <a:r>
              <a:rPr lang="ru-RU" dirty="0">
                <a:solidFill>
                  <a:srgbClr val="0070C0"/>
                </a:solidFill>
              </a:rPr>
              <a:t> (26), </a:t>
            </a:r>
            <a:r>
              <a:rPr lang="ru-RU" b="1" dirty="0">
                <a:solidFill>
                  <a:srgbClr val="0070C0"/>
                </a:solidFill>
              </a:rPr>
              <a:t>Щ</a:t>
            </a:r>
            <a:r>
              <a:rPr lang="ru-RU" dirty="0">
                <a:solidFill>
                  <a:srgbClr val="0070C0"/>
                </a:solidFill>
              </a:rPr>
              <a:t> (27)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				</a:t>
            </a:r>
            <a:r>
              <a:rPr lang="en-US" sz="2800" b="1" dirty="0" err="1" smtClean="0">
                <a:latin typeface="+mn-lt"/>
              </a:rPr>
              <a:t>Signes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rgbClr val="00B050"/>
                </a:solidFill>
              </a:rPr>
              <a:t>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– </a:t>
            </a:r>
            <a:r>
              <a:rPr lang="en-US" dirty="0" smtClean="0">
                <a:solidFill>
                  <a:srgbClr val="00B050"/>
                </a:solidFill>
              </a:rPr>
              <a:t>le </a:t>
            </a:r>
            <a:r>
              <a:rPr lang="en-US" dirty="0" err="1" smtClean="0">
                <a:solidFill>
                  <a:srgbClr val="00B050"/>
                </a:solidFill>
              </a:rPr>
              <a:t>signe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doux</a:t>
            </a:r>
            <a:r>
              <a:rPr lang="ru-RU" dirty="0" smtClean="0">
                <a:solidFill>
                  <a:srgbClr val="00B050"/>
                </a:solidFill>
              </a:rPr>
              <a:t>(28)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err="1" smtClean="0">
                <a:solidFill>
                  <a:srgbClr val="00B050"/>
                </a:solidFill>
              </a:rPr>
              <a:t>ъ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– </a:t>
            </a:r>
            <a:r>
              <a:rPr lang="en-US" dirty="0" smtClean="0">
                <a:solidFill>
                  <a:srgbClr val="00B050"/>
                </a:solidFill>
              </a:rPr>
              <a:t>le </a:t>
            </a:r>
            <a:r>
              <a:rPr lang="en-US" dirty="0" err="1" smtClean="0">
                <a:solidFill>
                  <a:srgbClr val="00B050"/>
                </a:solidFill>
              </a:rPr>
              <a:t>signe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dur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(30</a:t>
            </a:r>
            <a:r>
              <a:rPr lang="ru-RU" dirty="0" smtClean="0">
                <a:solidFill>
                  <a:srgbClr val="00B050"/>
                </a:solidFill>
              </a:rPr>
              <a:t>)</a:t>
            </a: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La classification des </a:t>
            </a:r>
            <a:r>
              <a:rPr lang="en-US" sz="3200" b="1" dirty="0" err="1" smtClean="0">
                <a:latin typeface="+mn-lt"/>
              </a:rPr>
              <a:t>voyelles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	</a:t>
            </a:r>
            <a:r>
              <a:rPr lang="ru-RU" dirty="0" smtClean="0"/>
              <a:t>6 </a:t>
            </a:r>
            <a:r>
              <a:rPr lang="en-US" dirty="0" err="1" smtClean="0"/>
              <a:t>lettres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[а], 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dirty="0">
                <a:solidFill>
                  <a:srgbClr val="FF0000"/>
                </a:solidFill>
              </a:rPr>
              <a:t> [о], </a:t>
            </a:r>
            <a:r>
              <a:rPr lang="ru-RU" b="1" dirty="0">
                <a:solidFill>
                  <a:srgbClr val="FF0000"/>
                </a:solidFill>
              </a:rPr>
              <a:t>У </a:t>
            </a:r>
            <a:r>
              <a:rPr lang="ru-RU" dirty="0">
                <a:solidFill>
                  <a:srgbClr val="FF0000"/>
                </a:solidFill>
              </a:rPr>
              <a:t>[у], </a:t>
            </a:r>
            <a:r>
              <a:rPr lang="ru-RU" b="1" dirty="0">
                <a:solidFill>
                  <a:srgbClr val="FF0000"/>
                </a:solidFill>
              </a:rPr>
              <a:t>Ы </a:t>
            </a:r>
            <a:r>
              <a:rPr lang="ru-RU" dirty="0">
                <a:solidFill>
                  <a:srgbClr val="FF0000"/>
                </a:solidFill>
              </a:rPr>
              <a:t>[ы</a:t>
            </a:r>
            <a:r>
              <a:rPr lang="ru-RU" dirty="0" smtClean="0">
                <a:solidFill>
                  <a:srgbClr val="FF0000"/>
                </a:solidFill>
              </a:rPr>
              <a:t>],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Э </a:t>
            </a:r>
            <a:r>
              <a:rPr lang="ru-RU" dirty="0">
                <a:solidFill>
                  <a:srgbClr val="FF0000"/>
                </a:solidFill>
              </a:rPr>
              <a:t>[э], 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 [и] </a:t>
            </a:r>
          </a:p>
          <a:p>
            <a:pPr marL="0" indent="0">
              <a:buNone/>
            </a:pPr>
            <a:r>
              <a:rPr lang="en-US" dirty="0" err="1" smtClean="0"/>
              <a:t>désignent</a:t>
            </a:r>
            <a:r>
              <a:rPr lang="ru-RU" dirty="0" smtClean="0"/>
              <a:t>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voyelle</a:t>
            </a:r>
            <a:r>
              <a:rPr lang="ru-RU" dirty="0" smtClean="0"/>
              <a:t>;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_tradnl" dirty="0" smtClean="0"/>
              <a:t>	</a:t>
            </a:r>
            <a:r>
              <a:rPr lang="ru-RU" dirty="0" smtClean="0"/>
              <a:t>4 </a:t>
            </a:r>
            <a:r>
              <a:rPr lang="en-US" dirty="0" err="1" smtClean="0"/>
              <a:t>lettres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[</a:t>
            </a:r>
            <a:r>
              <a:rPr lang="ru-RU" dirty="0" err="1">
                <a:solidFill>
                  <a:srgbClr val="FF0000"/>
                </a:solidFill>
              </a:rPr>
              <a:t>йэ</a:t>
            </a:r>
            <a:r>
              <a:rPr lang="ru-RU" dirty="0">
                <a:solidFill>
                  <a:srgbClr val="FF0000"/>
                </a:solidFill>
              </a:rPr>
              <a:t>/’э], </a:t>
            </a:r>
            <a:r>
              <a:rPr lang="ru-RU" b="1" dirty="0">
                <a:solidFill>
                  <a:srgbClr val="FF0000"/>
                </a:solidFill>
              </a:rPr>
              <a:t>Ё </a:t>
            </a:r>
            <a:r>
              <a:rPr lang="ru-RU" dirty="0">
                <a:solidFill>
                  <a:srgbClr val="FF0000"/>
                </a:solidFill>
              </a:rPr>
              <a:t>[</a:t>
            </a:r>
            <a:r>
              <a:rPr lang="ru-RU" dirty="0" err="1">
                <a:solidFill>
                  <a:srgbClr val="FF0000"/>
                </a:solidFill>
              </a:rPr>
              <a:t>йо</a:t>
            </a:r>
            <a:r>
              <a:rPr lang="ru-RU" dirty="0">
                <a:solidFill>
                  <a:srgbClr val="FF0000"/>
                </a:solidFill>
              </a:rPr>
              <a:t>/’о], </a:t>
            </a:r>
            <a:r>
              <a:rPr lang="ru-RU" b="1" dirty="0">
                <a:solidFill>
                  <a:srgbClr val="FF0000"/>
                </a:solidFill>
              </a:rPr>
              <a:t>Ю</a:t>
            </a:r>
            <a:r>
              <a:rPr lang="ru-RU" dirty="0">
                <a:solidFill>
                  <a:srgbClr val="FF0000"/>
                </a:solidFill>
              </a:rPr>
              <a:t> [</a:t>
            </a:r>
            <a:r>
              <a:rPr lang="ru-RU" dirty="0" err="1">
                <a:solidFill>
                  <a:srgbClr val="FF0000"/>
                </a:solidFill>
              </a:rPr>
              <a:t>йу</a:t>
            </a:r>
            <a:r>
              <a:rPr lang="ru-RU" dirty="0">
                <a:solidFill>
                  <a:srgbClr val="FF0000"/>
                </a:solidFill>
              </a:rPr>
              <a:t>/’у], </a:t>
            </a:r>
            <a:r>
              <a:rPr lang="ru-RU" b="1" dirty="0">
                <a:solidFill>
                  <a:srgbClr val="FF0000"/>
                </a:solidFill>
              </a:rPr>
              <a:t>Я</a:t>
            </a:r>
            <a:r>
              <a:rPr lang="ru-RU" dirty="0">
                <a:solidFill>
                  <a:srgbClr val="FF0000"/>
                </a:solidFill>
              </a:rPr>
              <a:t>[</a:t>
            </a:r>
            <a:r>
              <a:rPr lang="ru-RU" dirty="0" err="1">
                <a:solidFill>
                  <a:srgbClr val="FF0000"/>
                </a:solidFill>
              </a:rPr>
              <a:t>йа</a:t>
            </a:r>
            <a:r>
              <a:rPr lang="ru-RU" dirty="0">
                <a:solidFill>
                  <a:srgbClr val="FF0000"/>
                </a:solidFill>
              </a:rPr>
              <a:t>/’а</a:t>
            </a:r>
            <a:r>
              <a:rPr lang="ru-RU" dirty="0" smtClean="0">
                <a:solidFill>
                  <a:srgbClr val="FF0000"/>
                </a:solidFill>
              </a:rPr>
              <a:t>]</a:t>
            </a:r>
            <a:r>
              <a:rPr lang="ru-RU" dirty="0"/>
              <a:t> </a:t>
            </a:r>
            <a:r>
              <a:rPr lang="en-US" dirty="0" err="1" smtClean="0"/>
              <a:t>désignent</a:t>
            </a:r>
            <a:r>
              <a:rPr lang="ru-RU" dirty="0" smtClean="0"/>
              <a:t> </a:t>
            </a:r>
            <a:r>
              <a:rPr lang="en-US" dirty="0" err="1" smtClean="0"/>
              <a:t>tantôt</a:t>
            </a:r>
            <a:r>
              <a:rPr lang="ru-RU" dirty="0" smtClean="0"/>
              <a:t> </a:t>
            </a:r>
            <a:r>
              <a:rPr lang="en-US" b="1" dirty="0" err="1" smtClean="0"/>
              <a:t>deux</a:t>
            </a:r>
            <a:r>
              <a:rPr lang="en-US" b="1" dirty="0" smtClean="0"/>
              <a:t> sons</a:t>
            </a:r>
            <a:r>
              <a:rPr lang="ru-RU" dirty="0" smtClean="0"/>
              <a:t> (</a:t>
            </a:r>
            <a:r>
              <a:rPr lang="ru-RU" dirty="0" err="1" smtClean="0">
                <a:solidFill>
                  <a:srgbClr val="0070C0"/>
                </a:solidFill>
              </a:rPr>
              <a:t>й</a:t>
            </a:r>
            <a:r>
              <a:rPr lang="ru-RU" dirty="0" err="1" smtClean="0"/>
              <a:t>+</a:t>
            </a:r>
            <a:r>
              <a:rPr lang="en-US" dirty="0" err="1" smtClean="0"/>
              <a:t>voyelle</a:t>
            </a:r>
            <a:r>
              <a:rPr lang="ru-RU" dirty="0" smtClean="0"/>
              <a:t>), </a:t>
            </a:r>
            <a:r>
              <a:rPr lang="en-US" dirty="0" err="1" smtClean="0"/>
              <a:t>tantôt</a:t>
            </a:r>
            <a:r>
              <a:rPr lang="en-US" dirty="0" smtClean="0"/>
              <a:t>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voyelle</a:t>
            </a:r>
            <a:r>
              <a:rPr lang="en-US" dirty="0" smtClean="0"/>
              <a:t>, </a:t>
            </a:r>
            <a:r>
              <a:rPr lang="en-US" dirty="0" err="1" smtClean="0"/>
              <a:t>cela</a:t>
            </a:r>
            <a:r>
              <a:rPr lang="en-US" dirty="0" smtClean="0"/>
              <a:t> </a:t>
            </a:r>
            <a:r>
              <a:rPr lang="en-US" dirty="0" err="1" smtClean="0"/>
              <a:t>dépend</a:t>
            </a:r>
            <a:r>
              <a:rPr lang="en-US" dirty="0" smtClean="0"/>
              <a:t> de la position.</a:t>
            </a:r>
            <a:r>
              <a:rPr lang="ru-RU" dirty="0" smtClean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La classification des </a:t>
            </a:r>
            <a:r>
              <a:rPr lang="en-US" sz="3200" b="1" dirty="0" err="1" smtClean="0">
                <a:latin typeface="+mn-lt"/>
              </a:rPr>
              <a:t>consonnes</a:t>
            </a:r>
            <a:r>
              <a:rPr lang="ru-RU" sz="3200" b="1" dirty="0" smtClean="0">
                <a:latin typeface="+mn-lt"/>
              </a:rPr>
              <a:t> </a:t>
            </a:r>
            <a:br>
              <a:rPr lang="ru-RU" sz="3200" b="1" dirty="0" smtClean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/>
              <a:t>12 </a:t>
            </a:r>
            <a:r>
              <a:rPr lang="en-US" dirty="0" err="1" smtClean="0"/>
              <a:t>lettres</a:t>
            </a:r>
            <a:r>
              <a:rPr lang="ru-RU" dirty="0" smtClean="0"/>
              <a:t> </a:t>
            </a:r>
            <a:r>
              <a:rPr lang="en-US" dirty="0" err="1" smtClean="0"/>
              <a:t>désignent</a:t>
            </a:r>
            <a:r>
              <a:rPr lang="ru-RU" dirty="0" smtClean="0"/>
              <a:t> </a:t>
            </a:r>
            <a:r>
              <a:rPr lang="en-US" dirty="0" smtClean="0"/>
              <a:t>les doubles</a:t>
            </a:r>
            <a:r>
              <a:rPr lang="ru-RU" dirty="0" smtClean="0"/>
              <a:t> −</a:t>
            </a:r>
            <a:r>
              <a:rPr lang="es-ES_tradnl" dirty="0" smtClean="0"/>
              <a:t> </a:t>
            </a:r>
            <a:r>
              <a:rPr lang="en-US" b="1" dirty="0" smtClean="0"/>
              <a:t>les </a:t>
            </a:r>
            <a:r>
              <a:rPr lang="en-US" b="1" dirty="0" err="1" smtClean="0"/>
              <a:t>sonores</a:t>
            </a:r>
            <a:r>
              <a:rPr lang="en-US" b="1" dirty="0" smtClean="0"/>
              <a:t> et les </a:t>
            </a:r>
            <a:r>
              <a:rPr lang="en-US" b="1" dirty="0" err="1" smtClean="0"/>
              <a:t>creux</a:t>
            </a:r>
            <a:r>
              <a:rPr lang="ru-RU" b="1" dirty="0" smtClean="0"/>
              <a:t> −</a:t>
            </a:r>
            <a:r>
              <a:rPr lang="es-ES_tradnl" b="1" dirty="0" smtClean="0"/>
              <a:t> </a:t>
            </a:r>
            <a:r>
              <a:rPr lang="en-US" dirty="0" err="1" smtClean="0"/>
              <a:t>consonnes</a:t>
            </a:r>
            <a:r>
              <a:rPr lang="ru-RU" dirty="0" smtClean="0"/>
              <a:t>: </a:t>
            </a:r>
            <a:endParaRPr lang="es-ES_tradnl" dirty="0"/>
          </a:p>
          <a:p>
            <a:pPr marL="0" indent="36000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Б</a:t>
            </a:r>
            <a:r>
              <a:rPr lang="ru-RU" dirty="0" smtClean="0">
                <a:solidFill>
                  <a:srgbClr val="0070C0"/>
                </a:solidFill>
              </a:rPr>
              <a:t> (2) – </a:t>
            </a:r>
            <a:r>
              <a:rPr lang="ru-RU" b="1" dirty="0" smtClean="0">
                <a:solidFill>
                  <a:srgbClr val="0070C0"/>
                </a:solidFill>
              </a:rPr>
              <a:t>П</a:t>
            </a:r>
            <a:r>
              <a:rPr lang="ru-RU" dirty="0" smtClean="0">
                <a:solidFill>
                  <a:srgbClr val="0070C0"/>
                </a:solidFill>
              </a:rPr>
              <a:t> (17)    </a:t>
            </a:r>
            <a:r>
              <a:rPr lang="ru-RU" b="1" dirty="0" smtClean="0">
                <a:solidFill>
                  <a:srgbClr val="0070C0"/>
                </a:solidFill>
              </a:rPr>
              <a:t>В </a:t>
            </a:r>
            <a:r>
              <a:rPr lang="ru-RU" dirty="0" smtClean="0">
                <a:solidFill>
                  <a:srgbClr val="0070C0"/>
                </a:solidFill>
              </a:rPr>
              <a:t>(3) – </a:t>
            </a:r>
            <a:r>
              <a:rPr lang="ru-RU" b="1" dirty="0" smtClean="0">
                <a:solidFill>
                  <a:srgbClr val="0070C0"/>
                </a:solidFill>
              </a:rPr>
              <a:t>Ф</a:t>
            </a:r>
            <a:r>
              <a:rPr lang="ru-RU" dirty="0" smtClean="0">
                <a:solidFill>
                  <a:srgbClr val="0070C0"/>
                </a:solidFill>
              </a:rPr>
              <a:t> (22)        </a:t>
            </a:r>
            <a:r>
              <a:rPr lang="ru-RU" b="1" dirty="0" smtClean="0">
                <a:solidFill>
                  <a:srgbClr val="0070C0"/>
                </a:solidFill>
              </a:rPr>
              <a:t>Г </a:t>
            </a:r>
            <a:r>
              <a:rPr lang="ru-RU" dirty="0" smtClean="0">
                <a:solidFill>
                  <a:srgbClr val="0070C0"/>
                </a:solidFill>
              </a:rPr>
              <a:t>(4) –  </a:t>
            </a:r>
            <a:r>
              <a:rPr lang="ru-RU" b="1" dirty="0" smtClean="0">
                <a:solidFill>
                  <a:srgbClr val="0070C0"/>
                </a:solidFill>
              </a:rPr>
              <a:t>К </a:t>
            </a:r>
            <a:r>
              <a:rPr lang="ru-RU" dirty="0" smtClean="0">
                <a:solidFill>
                  <a:srgbClr val="0070C0"/>
                </a:solidFill>
              </a:rPr>
              <a:t>(12)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</a:t>
            </a:r>
            <a:r>
              <a:rPr lang="ru-RU" dirty="0" smtClean="0">
                <a:solidFill>
                  <a:srgbClr val="0070C0"/>
                </a:solidFill>
              </a:rPr>
              <a:t> (5) – </a:t>
            </a:r>
            <a:r>
              <a:rPr lang="ru-RU" b="1" dirty="0" smtClean="0">
                <a:solidFill>
                  <a:srgbClr val="0070C0"/>
                </a:solidFill>
              </a:rPr>
              <a:t>Т </a:t>
            </a:r>
            <a:r>
              <a:rPr lang="ru-RU" dirty="0" smtClean="0">
                <a:solidFill>
                  <a:srgbClr val="0070C0"/>
                </a:solidFill>
              </a:rPr>
              <a:t>(20)    </a:t>
            </a:r>
            <a:r>
              <a:rPr lang="ru-RU" b="1" dirty="0" smtClean="0">
                <a:solidFill>
                  <a:srgbClr val="0070C0"/>
                </a:solidFill>
              </a:rPr>
              <a:t>Ж </a:t>
            </a:r>
            <a:r>
              <a:rPr lang="ru-RU" dirty="0" smtClean="0">
                <a:solidFill>
                  <a:srgbClr val="0070C0"/>
                </a:solidFill>
              </a:rPr>
              <a:t>(8) – </a:t>
            </a:r>
            <a:r>
              <a:rPr lang="ru-RU" b="1" dirty="0" smtClean="0">
                <a:solidFill>
                  <a:srgbClr val="0070C0"/>
                </a:solidFill>
              </a:rPr>
              <a:t>Ш</a:t>
            </a:r>
            <a:r>
              <a:rPr lang="ru-RU" dirty="0" smtClean="0">
                <a:solidFill>
                  <a:srgbClr val="0070C0"/>
                </a:solidFill>
              </a:rPr>
              <a:t> (26)    </a:t>
            </a:r>
            <a:r>
              <a:rPr lang="ru-RU" b="1" dirty="0" smtClean="0">
                <a:solidFill>
                  <a:srgbClr val="0070C0"/>
                </a:solidFill>
              </a:rPr>
              <a:t>З</a:t>
            </a:r>
            <a:r>
              <a:rPr lang="ru-RU" dirty="0" smtClean="0">
                <a:solidFill>
                  <a:srgbClr val="0070C0"/>
                </a:solidFill>
              </a:rPr>
              <a:t> (9) – </a:t>
            </a:r>
            <a:r>
              <a:rPr lang="ru-RU" b="1" dirty="0" smtClean="0">
                <a:solidFill>
                  <a:srgbClr val="0070C0"/>
                </a:solidFill>
              </a:rPr>
              <a:t>С</a:t>
            </a:r>
            <a:r>
              <a:rPr lang="ru-RU" dirty="0" smtClean="0">
                <a:solidFill>
                  <a:srgbClr val="0070C0"/>
                </a:solidFill>
              </a:rPr>
              <a:t> (19)</a:t>
            </a:r>
          </a:p>
          <a:p>
            <a:pPr indent="360000" algn="just">
              <a:spcBef>
                <a:spcPts val="0"/>
              </a:spcBef>
            </a:pPr>
            <a:endParaRPr lang="ru-RU" dirty="0" smtClean="0"/>
          </a:p>
          <a:p>
            <a:pPr marL="0" indent="360000" algn="just">
              <a:spcBef>
                <a:spcPts val="0"/>
              </a:spcBef>
              <a:buNone/>
            </a:pPr>
            <a:r>
              <a:rPr lang="es-ES_tradnl" b="1" dirty="0" smtClean="0">
                <a:solidFill>
                  <a:srgbClr val="0070C0"/>
                </a:solidFill>
              </a:rPr>
              <a:t>NB!</a:t>
            </a:r>
            <a:r>
              <a:rPr lang="es-ES_tradnl" dirty="0" smtClean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en-US" b="1" dirty="0" smtClean="0"/>
              <a:t>Les </a:t>
            </a:r>
            <a:r>
              <a:rPr lang="en-US" b="1" dirty="0" err="1" smtClean="0"/>
              <a:t>consonnes</a:t>
            </a:r>
            <a:r>
              <a:rPr lang="en-US" b="1" dirty="0" smtClean="0"/>
              <a:t> </a:t>
            </a:r>
            <a:r>
              <a:rPr lang="en-US" b="1" dirty="0" err="1" smtClean="0"/>
              <a:t>sonores</a:t>
            </a:r>
            <a:r>
              <a:rPr lang="ru-RU" dirty="0" smtClean="0"/>
              <a:t> </a:t>
            </a:r>
            <a:r>
              <a:rPr lang="en-US" dirty="0" err="1" smtClean="0"/>
              <a:t>désignent</a:t>
            </a:r>
            <a:r>
              <a:rPr lang="ru-RU" dirty="0" smtClean="0"/>
              <a:t> </a:t>
            </a:r>
            <a:r>
              <a:rPr lang="en-US" dirty="0" smtClean="0"/>
              <a:t>les sons </a:t>
            </a:r>
            <a:r>
              <a:rPr lang="en-US" dirty="0" err="1" smtClean="0"/>
              <a:t>qu’on</a:t>
            </a:r>
            <a:r>
              <a:rPr lang="en-US" dirty="0" smtClean="0"/>
              <a:t> </a:t>
            </a:r>
            <a:r>
              <a:rPr lang="en-US" dirty="0" err="1" smtClean="0"/>
              <a:t>prononce</a:t>
            </a:r>
            <a:r>
              <a:rPr lang="en-US" dirty="0" smtClean="0"/>
              <a:t> à </a:t>
            </a:r>
            <a:r>
              <a:rPr lang="en-US" dirty="0" err="1" smtClean="0"/>
              <a:t>l’aide</a:t>
            </a:r>
            <a:r>
              <a:rPr lang="en-US" dirty="0" smtClean="0"/>
              <a:t> du </a:t>
            </a:r>
            <a:r>
              <a:rPr lang="en-US" dirty="0" err="1" smtClean="0"/>
              <a:t>voix</a:t>
            </a:r>
            <a:r>
              <a:rPr lang="en-US" dirty="0" smtClean="0"/>
              <a:t> et du bruit</a:t>
            </a:r>
            <a:r>
              <a:rPr lang="ru-RU" dirty="0" smtClean="0"/>
              <a:t>, </a:t>
            </a:r>
            <a:endParaRPr lang="es-ES_tradnl" dirty="0" smtClean="0"/>
          </a:p>
          <a:p>
            <a:pPr marL="0" indent="360000" algn="just">
              <a:spcBef>
                <a:spcPts val="0"/>
              </a:spcBef>
              <a:buNone/>
            </a:pPr>
            <a:r>
              <a:rPr lang="en-US" dirty="0" smtClean="0"/>
              <a:t>et </a:t>
            </a:r>
            <a:r>
              <a:rPr lang="en-US" b="1" dirty="0" smtClean="0"/>
              <a:t>les </a:t>
            </a:r>
            <a:r>
              <a:rPr lang="en-US" b="1" dirty="0" err="1" smtClean="0"/>
              <a:t>consonnes</a:t>
            </a:r>
            <a:r>
              <a:rPr lang="en-US" b="1" dirty="0" smtClean="0"/>
              <a:t> </a:t>
            </a:r>
            <a:r>
              <a:rPr lang="en-US" b="1" dirty="0" err="1" smtClean="0"/>
              <a:t>creux</a:t>
            </a:r>
            <a:r>
              <a:rPr lang="en-US" b="1" dirty="0" smtClean="0"/>
              <a:t> </a:t>
            </a:r>
            <a:r>
              <a:rPr lang="ru-RU" dirty="0" smtClean="0"/>
              <a:t>− </a:t>
            </a:r>
            <a:r>
              <a:rPr lang="fr-FR" dirty="0" smtClean="0"/>
              <a:t>à l’aide du bruit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r>
              <a:rPr lang="en-US" sz="3100" b="1" dirty="0" smtClean="0">
                <a:latin typeface="+mn-lt"/>
              </a:rPr>
              <a:t>Les </a:t>
            </a:r>
            <a:r>
              <a:rPr lang="en-US" sz="3100" b="1" dirty="0" err="1" smtClean="0">
                <a:latin typeface="+mn-lt"/>
              </a:rPr>
              <a:t>consonnes</a:t>
            </a:r>
            <a:r>
              <a:rPr lang="en-US" sz="3100" b="1" dirty="0" smtClean="0">
                <a:latin typeface="+mn-lt"/>
              </a:rPr>
              <a:t> impairs</a:t>
            </a:r>
            <a:r>
              <a:rPr lang="ru-RU" sz="3100" dirty="0" smtClean="0">
                <a:latin typeface="+mn-lt"/>
              </a:rPr>
              <a:t> </a:t>
            </a:r>
            <a:endParaRPr lang="ru-RU" sz="31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 </a:t>
            </a:r>
            <a:r>
              <a:rPr lang="en-US" dirty="0" err="1" smtClean="0"/>
              <a:t>lettres</a:t>
            </a:r>
            <a:r>
              <a:rPr lang="ru-RU" dirty="0" smtClean="0"/>
              <a:t> </a:t>
            </a:r>
            <a:r>
              <a:rPr lang="en-US" dirty="0" err="1" smtClean="0"/>
              <a:t>désignent</a:t>
            </a:r>
            <a:r>
              <a:rPr lang="ru-RU" dirty="0" smtClean="0"/>
              <a:t> </a:t>
            </a:r>
            <a:r>
              <a:rPr lang="en-US" b="1" dirty="0" smtClean="0"/>
              <a:t>les </a:t>
            </a:r>
            <a:r>
              <a:rPr lang="en-US" b="1" dirty="0" err="1" smtClean="0"/>
              <a:t>consonnes</a:t>
            </a:r>
            <a:r>
              <a:rPr lang="en-US" b="1" dirty="0" smtClean="0"/>
              <a:t> </a:t>
            </a:r>
            <a:r>
              <a:rPr lang="en-US" b="1" dirty="0" err="1" smtClean="0"/>
              <a:t>sonores</a:t>
            </a:r>
            <a:r>
              <a:rPr lang="en-US" b="1" dirty="0" smtClean="0"/>
              <a:t> impairs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Й </a:t>
            </a:r>
            <a:r>
              <a:rPr lang="ru-RU" dirty="0">
                <a:solidFill>
                  <a:srgbClr val="0070C0"/>
                </a:solidFill>
              </a:rPr>
              <a:t>(11), </a:t>
            </a:r>
            <a:r>
              <a:rPr lang="ru-RU" b="1" dirty="0">
                <a:solidFill>
                  <a:srgbClr val="0070C0"/>
                </a:solidFill>
              </a:rPr>
              <a:t>Л</a:t>
            </a:r>
            <a:r>
              <a:rPr lang="ru-RU" dirty="0">
                <a:solidFill>
                  <a:srgbClr val="0070C0"/>
                </a:solidFill>
              </a:rPr>
              <a:t> (</a:t>
            </a:r>
            <a:r>
              <a:rPr lang="ru-RU" dirty="0" smtClean="0">
                <a:solidFill>
                  <a:srgbClr val="0070C0"/>
                </a:solidFill>
              </a:rPr>
              <a:t>13), </a:t>
            </a:r>
            <a:r>
              <a:rPr lang="ru-RU" b="1" dirty="0">
                <a:solidFill>
                  <a:srgbClr val="0070C0"/>
                </a:solidFill>
              </a:rPr>
              <a:t>М</a:t>
            </a:r>
            <a:r>
              <a:rPr lang="ru-RU" dirty="0">
                <a:solidFill>
                  <a:srgbClr val="0070C0"/>
                </a:solidFill>
              </a:rPr>
              <a:t> (14),</a:t>
            </a:r>
            <a:r>
              <a:rPr lang="ru-RU" b="1" dirty="0">
                <a:solidFill>
                  <a:srgbClr val="0070C0"/>
                </a:solidFill>
              </a:rPr>
              <a:t> Н</a:t>
            </a:r>
            <a:r>
              <a:rPr lang="ru-RU" dirty="0">
                <a:solidFill>
                  <a:srgbClr val="0070C0"/>
                </a:solidFill>
              </a:rPr>
              <a:t> (15), </a:t>
            </a:r>
            <a:r>
              <a:rPr lang="ru-RU" b="1" dirty="0">
                <a:solidFill>
                  <a:srgbClr val="0070C0"/>
                </a:solidFill>
              </a:rPr>
              <a:t>Р </a:t>
            </a:r>
            <a:r>
              <a:rPr lang="ru-RU" dirty="0">
                <a:solidFill>
                  <a:srgbClr val="0070C0"/>
                </a:solidFill>
              </a:rPr>
              <a:t>(</a:t>
            </a:r>
            <a:r>
              <a:rPr lang="ru-RU" dirty="0" smtClean="0">
                <a:solidFill>
                  <a:srgbClr val="0070C0"/>
                </a:solidFill>
              </a:rPr>
              <a:t>18)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/>
              <a:t>4 </a:t>
            </a:r>
            <a:r>
              <a:rPr lang="en-US" dirty="0" err="1" smtClean="0"/>
              <a:t>lettres</a:t>
            </a:r>
            <a:r>
              <a:rPr lang="ru-RU" dirty="0" smtClean="0"/>
              <a:t> </a:t>
            </a:r>
            <a:r>
              <a:rPr lang="en-US" dirty="0" err="1" smtClean="0"/>
              <a:t>désignent</a:t>
            </a:r>
            <a:r>
              <a:rPr lang="ru-RU" dirty="0" smtClean="0"/>
              <a:t> </a:t>
            </a:r>
            <a:r>
              <a:rPr lang="en-US" b="1" dirty="0" smtClean="0"/>
              <a:t>les </a:t>
            </a:r>
            <a:r>
              <a:rPr lang="en-US" b="1" dirty="0" err="1" smtClean="0"/>
              <a:t>consonnes</a:t>
            </a:r>
            <a:r>
              <a:rPr lang="en-US" b="1" dirty="0" smtClean="0"/>
              <a:t> </a:t>
            </a:r>
            <a:r>
              <a:rPr lang="en-US" b="1" dirty="0" err="1" smtClean="0"/>
              <a:t>creux</a:t>
            </a:r>
            <a:r>
              <a:rPr lang="en-US" b="1" dirty="0" smtClean="0"/>
              <a:t> impairs </a:t>
            </a:r>
            <a:r>
              <a:rPr lang="ru-RU" dirty="0" smtClean="0"/>
              <a:t>: 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Х</a:t>
            </a:r>
            <a:r>
              <a:rPr lang="ru-RU" dirty="0">
                <a:solidFill>
                  <a:srgbClr val="0070C0"/>
                </a:solidFill>
              </a:rPr>
              <a:t> (23), </a:t>
            </a:r>
            <a:r>
              <a:rPr lang="ru-RU" b="1" dirty="0">
                <a:solidFill>
                  <a:srgbClr val="0070C0"/>
                </a:solidFill>
              </a:rPr>
              <a:t>Ц</a:t>
            </a:r>
            <a:r>
              <a:rPr lang="ru-RU" dirty="0">
                <a:solidFill>
                  <a:srgbClr val="0070C0"/>
                </a:solidFill>
              </a:rPr>
              <a:t> (24), </a:t>
            </a:r>
            <a:r>
              <a:rPr lang="ru-RU" b="1" dirty="0">
                <a:solidFill>
                  <a:srgbClr val="0070C0"/>
                </a:solidFill>
              </a:rPr>
              <a:t>Ч</a:t>
            </a:r>
            <a:r>
              <a:rPr lang="ru-RU" dirty="0">
                <a:solidFill>
                  <a:srgbClr val="0070C0"/>
                </a:solidFill>
              </a:rPr>
              <a:t> (25), </a:t>
            </a:r>
            <a:r>
              <a:rPr lang="ru-RU" b="1" dirty="0">
                <a:solidFill>
                  <a:srgbClr val="0070C0"/>
                </a:solidFill>
              </a:rPr>
              <a:t>Щ</a:t>
            </a:r>
            <a:r>
              <a:rPr lang="ru-RU" dirty="0">
                <a:solidFill>
                  <a:srgbClr val="0070C0"/>
                </a:solidFill>
              </a:rPr>
              <a:t> (27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Le </a:t>
            </a:r>
            <a:r>
              <a:rPr lang="en-US" sz="2800" b="1" dirty="0" err="1" smtClean="0">
                <a:latin typeface="+mn-lt"/>
              </a:rPr>
              <a:t>signe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doux</a:t>
            </a:r>
            <a:r>
              <a:rPr lang="en-US" sz="2800" b="1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(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</a:rPr>
              <a:t>ь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  <a:r>
              <a:rPr lang="ru-RU" sz="2800" b="1" dirty="0" smtClean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et </a:t>
            </a:r>
            <a:r>
              <a:rPr lang="en-US" sz="2800" b="1" dirty="0" err="1" smtClean="0">
                <a:latin typeface="+mn-lt"/>
              </a:rPr>
              <a:t>dur</a:t>
            </a:r>
            <a:r>
              <a:rPr lang="en-US" sz="2800" b="1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(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</a:rPr>
              <a:t>ъ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  <a:endParaRPr lang="ru-RU" sz="28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r>
              <a:rPr lang="en-US" sz="2800" dirty="0" smtClean="0"/>
              <a:t>Les </a:t>
            </a:r>
            <a:r>
              <a:rPr lang="en-US" sz="2800" dirty="0" err="1" smtClean="0"/>
              <a:t>signes</a:t>
            </a:r>
            <a:r>
              <a:rPr lang="ru-RU" sz="2800" dirty="0" smtClean="0"/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ь</a:t>
            </a:r>
            <a:r>
              <a:rPr lang="ru-RU" sz="2800" dirty="0" smtClean="0"/>
              <a:t> </a:t>
            </a:r>
            <a:r>
              <a:rPr lang="en-US" sz="2800" dirty="0" smtClean="0"/>
              <a:t>et</a:t>
            </a:r>
            <a:r>
              <a:rPr lang="ru-RU" sz="2800" dirty="0" smtClean="0"/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ъ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/>
              <a:t>réalisent</a:t>
            </a:r>
            <a:r>
              <a:rPr lang="en-US" dirty="0" smtClean="0"/>
              <a:t> la </a:t>
            </a:r>
            <a:r>
              <a:rPr lang="en-US" dirty="0" err="1" smtClean="0"/>
              <a:t>fonction</a:t>
            </a:r>
            <a:r>
              <a:rPr lang="ru-RU" dirty="0" smtClean="0"/>
              <a:t> </a:t>
            </a:r>
            <a:r>
              <a:rPr lang="en-US" dirty="0" err="1" smtClean="0"/>
              <a:t>phonétique</a:t>
            </a:r>
            <a:r>
              <a:rPr lang="en-US" dirty="0" smtClean="0"/>
              <a:t> et </a:t>
            </a:r>
            <a:r>
              <a:rPr lang="en-US" dirty="0" err="1" smtClean="0"/>
              <a:t>orthographique</a:t>
            </a:r>
            <a:r>
              <a:rPr lang="ru-RU" dirty="0" smtClean="0"/>
              <a:t>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/>
              <a:t>(</a:t>
            </a:r>
            <a:r>
              <a:rPr lang="en-US" dirty="0" smtClean="0"/>
              <a:t>module 2 </a:t>
            </a:r>
            <a:r>
              <a:rPr lang="ru-RU" dirty="0" smtClean="0"/>
              <a:t>«</a:t>
            </a:r>
            <a:r>
              <a:rPr lang="en-US" dirty="0" smtClean="0"/>
              <a:t>Le </a:t>
            </a:r>
            <a:r>
              <a:rPr lang="en-US" dirty="0" err="1" smtClean="0"/>
              <a:t>système</a:t>
            </a:r>
            <a:r>
              <a:rPr lang="en-US" dirty="0" smtClean="0"/>
              <a:t> des </a:t>
            </a:r>
            <a:r>
              <a:rPr lang="en-US" dirty="0" err="1" smtClean="0"/>
              <a:t>lettres</a:t>
            </a:r>
            <a:r>
              <a:rPr lang="en-US" dirty="0" smtClean="0"/>
              <a:t> et des sons</a:t>
            </a:r>
            <a:r>
              <a:rPr lang="ru-RU" dirty="0" smtClean="0"/>
              <a:t>»)</a:t>
            </a:r>
            <a:endParaRPr lang="ru-RU" dirty="0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en-US" sz="2400" dirty="0" err="1" smtClean="0">
                <a:latin typeface="+mn-lt"/>
              </a:rPr>
              <a:t>Regardez</a:t>
            </a:r>
            <a:r>
              <a:rPr lang="en-US" sz="2400" dirty="0" smtClean="0">
                <a:latin typeface="+mn-lt"/>
              </a:rPr>
              <a:t> le </a:t>
            </a:r>
            <a:r>
              <a:rPr lang="en-US" sz="2400" dirty="0" err="1" smtClean="0">
                <a:latin typeface="+mn-lt"/>
              </a:rPr>
              <a:t>dessin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animé</a:t>
            </a:r>
            <a:r>
              <a:rPr lang="en-US" sz="2400" dirty="0" smtClean="0">
                <a:latin typeface="+mn-lt"/>
              </a:rPr>
              <a:t> et </a:t>
            </a:r>
            <a:r>
              <a:rPr lang="en-US" sz="2400" dirty="0" err="1" smtClean="0">
                <a:latin typeface="+mn-lt"/>
              </a:rPr>
              <a:t>écoutez</a:t>
            </a:r>
            <a:r>
              <a:rPr lang="en-US" sz="2400" dirty="0" smtClean="0">
                <a:latin typeface="+mn-lt"/>
              </a:rPr>
              <a:t> la </a:t>
            </a:r>
            <a:r>
              <a:rPr lang="en-US" sz="2400" dirty="0" err="1" smtClean="0">
                <a:latin typeface="+mn-lt"/>
              </a:rPr>
              <a:t>comptine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concernant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l’alphabet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russe</a:t>
            </a:r>
            <a:r>
              <a:rPr lang="ru-RU" sz="2400" dirty="0" smtClean="0">
                <a:latin typeface="+mn-lt"/>
              </a:rPr>
              <a:t>!  </a:t>
            </a:r>
            <a:r>
              <a:rPr lang="en-US" sz="2400" dirty="0" err="1" smtClean="0">
                <a:latin typeface="+mn-lt"/>
              </a:rPr>
              <a:t>Apprenez</a:t>
            </a:r>
            <a:r>
              <a:rPr lang="en-US" sz="2400" dirty="0" smtClean="0">
                <a:latin typeface="+mn-lt"/>
              </a:rPr>
              <a:t> par </a:t>
            </a:r>
            <a:r>
              <a:rPr lang="en-US" sz="2400" dirty="0" err="1" smtClean="0">
                <a:latin typeface="+mn-lt"/>
              </a:rPr>
              <a:t>cœur</a:t>
            </a:r>
            <a:r>
              <a:rPr lang="ru-RU" sz="2400" dirty="0" smtClean="0">
                <a:latin typeface="+mn-lt"/>
              </a:rPr>
              <a:t>!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(</a:t>
            </a:r>
            <a:r>
              <a:rPr lang="fr-FR" sz="2000" dirty="0" smtClean="0">
                <a:latin typeface="+mn-lt"/>
              </a:rPr>
              <a:t>Cliquez sur le bouton gauche de la souris</a:t>
            </a:r>
            <a:r>
              <a:rPr lang="ru-RU" sz="2400" dirty="0" smtClean="0">
                <a:latin typeface="+mn-lt"/>
              </a:rPr>
              <a:t>!)</a:t>
            </a:r>
            <a:endParaRPr lang="ru-RU" sz="2400" dirty="0"/>
          </a:p>
        </p:txBody>
      </p:sp>
      <p:pic>
        <p:nvPicPr>
          <p:cNvPr id="4" name="Песенка-мультик Паровоз-алфавит для детей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69925" y="1935163"/>
            <a:ext cx="7804150" cy="4389437"/>
          </a:xfrm>
        </p:spPr>
      </p:pic>
      <p:pic>
        <p:nvPicPr>
          <p:cNvPr id="5" name="Песенка-мультик Паровоз-алфавит для детей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3568" y="1916832"/>
            <a:ext cx="7804150" cy="4389437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latin typeface="+mn-lt"/>
              </a:rPr>
              <a:t>Liste des références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en-US" dirty="0" err="1" smtClean="0"/>
              <a:t>Kedrova</a:t>
            </a:r>
            <a:r>
              <a:rPr lang="ru-RU" dirty="0" smtClean="0"/>
              <a:t> </a:t>
            </a:r>
            <a:r>
              <a:rPr lang="en-US" dirty="0" smtClean="0"/>
              <a:t>G</a:t>
            </a:r>
            <a:r>
              <a:rPr lang="ru-RU" dirty="0" smtClean="0"/>
              <a:t>.</a:t>
            </a:r>
            <a:r>
              <a:rPr lang="en-US" dirty="0" smtClean="0"/>
              <a:t>E</a:t>
            </a:r>
            <a:r>
              <a:rPr lang="ru-RU" dirty="0" smtClean="0"/>
              <a:t>. </a:t>
            </a:r>
            <a:r>
              <a:rPr lang="en-US" dirty="0" smtClean="0"/>
              <a:t>etc</a:t>
            </a:r>
            <a:r>
              <a:rPr lang="ru-RU" dirty="0" smtClean="0"/>
              <a:t>. </a:t>
            </a:r>
            <a:r>
              <a:rPr lang="fr-FR" dirty="0" smtClean="0"/>
              <a:t>Manuel d'Internet sur ​​la phonétique russe</a:t>
            </a:r>
            <a:r>
              <a:rPr lang="ru-RU" dirty="0" smtClean="0"/>
              <a:t>. </a:t>
            </a:r>
            <a:r>
              <a:rPr lang="ru-RU" dirty="0"/>
              <a:t>URL: http://www.philol.msu.ru/rus/galya-1/index1.htm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en-US" dirty="0" err="1" smtClean="0"/>
              <a:t>Cyrille</a:t>
            </a:r>
            <a:r>
              <a:rPr lang="en-US" dirty="0" smtClean="0"/>
              <a:t> et </a:t>
            </a:r>
            <a:r>
              <a:rPr lang="en-US" dirty="0" err="1" smtClean="0"/>
              <a:t>Méthodi</a:t>
            </a:r>
            <a:r>
              <a:rPr lang="ru-RU" dirty="0" smtClean="0"/>
              <a:t>. </a:t>
            </a:r>
            <a:r>
              <a:rPr lang="ru-RU" dirty="0"/>
              <a:t>URL: http://www.krugosvet.ru/node/35197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fr-FR" dirty="0" smtClean="0"/>
              <a:t>Cyrillique</a:t>
            </a:r>
            <a:r>
              <a:rPr lang="ru-RU" dirty="0" smtClean="0"/>
              <a:t>. </a:t>
            </a:r>
            <a:r>
              <a:rPr lang="ru-RU" dirty="0"/>
              <a:t>URL: http://ru.wikipedia.org/wiki</a:t>
            </a:r>
            <a:r>
              <a:rPr lang="ru-RU" dirty="0" smtClean="0"/>
              <a:t>/</a:t>
            </a:r>
            <a:r>
              <a:rPr lang="fr-FR" dirty="0" smtClean="0"/>
              <a:t> Cyrillique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en-US" dirty="0" err="1" smtClean="0"/>
              <a:t>Chustikova</a:t>
            </a:r>
            <a:r>
              <a:rPr lang="ru-RU" dirty="0" smtClean="0"/>
              <a:t> </a:t>
            </a:r>
            <a:r>
              <a:rPr lang="en-US" dirty="0" smtClean="0"/>
              <a:t>T</a:t>
            </a:r>
            <a:r>
              <a:rPr lang="ru-RU" dirty="0" smtClean="0"/>
              <a:t>.</a:t>
            </a:r>
            <a:r>
              <a:rPr lang="en-US" dirty="0" smtClean="0"/>
              <a:t>V</a:t>
            </a:r>
            <a:r>
              <a:rPr lang="ru-RU" dirty="0" smtClean="0"/>
              <a:t>. </a:t>
            </a:r>
            <a:r>
              <a:rPr lang="fr-FR" dirty="0" smtClean="0"/>
              <a:t>Cours d'introduction phonétique et grammaticale en russe pour ceux qui parlent en anglais</a:t>
            </a:r>
            <a:r>
              <a:rPr lang="ru-RU" dirty="0" smtClean="0"/>
              <a:t>. </a:t>
            </a:r>
            <a:r>
              <a:rPr lang="ru-RU" dirty="0"/>
              <a:t>URL: http://www.linguarus.com/ru/materials/lessons/</a:t>
            </a:r>
          </a:p>
        </p:txBody>
      </p:sp>
    </p:spTree>
    <p:extLst>
      <p:ext uri="{BB962C8B-B14F-4D97-AF65-F5344CB8AC3E}">
        <p14:creationId xmlns:p14="http://schemas.microsoft.com/office/powerpoint/2010/main" val="3743172462"/>
      </p:ext>
    </p:extLst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+mn-lt"/>
              </a:rPr>
              <a:t>Salutation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r>
              <a:rPr lang="en-US" dirty="0" err="1" smtClean="0"/>
              <a:t>Chers</a:t>
            </a:r>
            <a:r>
              <a:rPr lang="en-US" dirty="0" smtClean="0"/>
              <a:t> </a:t>
            </a:r>
            <a:r>
              <a:rPr lang="en-US" dirty="0" err="1" smtClean="0"/>
              <a:t>amis</a:t>
            </a:r>
            <a:r>
              <a:rPr lang="ru-RU" dirty="0" smtClean="0"/>
              <a:t>!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fr-FR" dirty="0" smtClean="0"/>
              <a:t>Bienvenue dans le monde de la langue russe</a:t>
            </a:r>
            <a:r>
              <a:rPr lang="ru-RU" dirty="0" smtClean="0"/>
              <a:t>!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en-US" dirty="0" smtClean="0"/>
              <a:t>Ce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présente</a:t>
            </a:r>
            <a:r>
              <a:rPr lang="en-US" dirty="0" smtClean="0"/>
              <a:t> les </a:t>
            </a:r>
            <a:r>
              <a:rPr lang="en-US" dirty="0" err="1" smtClean="0"/>
              <a:t>lettres</a:t>
            </a:r>
            <a:r>
              <a:rPr lang="en-US" dirty="0" smtClean="0"/>
              <a:t> et les sons </a:t>
            </a:r>
            <a:r>
              <a:rPr lang="en-US" dirty="0" err="1" smtClean="0"/>
              <a:t>russes</a:t>
            </a:r>
            <a:r>
              <a:rPr lang="ru-RU" dirty="0" smtClean="0"/>
              <a:t>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en-US" dirty="0" err="1" smtClean="0"/>
              <a:t>Regardez</a:t>
            </a:r>
            <a:r>
              <a:rPr lang="ru-RU" dirty="0" smtClean="0"/>
              <a:t>, </a:t>
            </a:r>
            <a:r>
              <a:rPr lang="fr-FR" dirty="0" smtClean="0"/>
              <a:t>écoutez</a:t>
            </a:r>
            <a:r>
              <a:rPr lang="ru-RU" dirty="0" smtClean="0"/>
              <a:t>, </a:t>
            </a:r>
            <a:r>
              <a:rPr lang="en-US" dirty="0" err="1" smtClean="0"/>
              <a:t>lisez</a:t>
            </a:r>
            <a:r>
              <a:rPr lang="en-US" dirty="0" smtClean="0"/>
              <a:t> des </a:t>
            </a:r>
            <a:r>
              <a:rPr lang="en-US" dirty="0" err="1" smtClean="0"/>
              <a:t>commentaires</a:t>
            </a:r>
            <a:r>
              <a:rPr lang="ru-RU" dirty="0" smtClean="0"/>
              <a:t>!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en-US" dirty="0" smtClean="0"/>
              <a:t>Pour </a:t>
            </a:r>
            <a:r>
              <a:rPr lang="en-US" dirty="0" err="1" smtClean="0"/>
              <a:t>écouter</a:t>
            </a:r>
            <a:r>
              <a:rPr lang="en-US" dirty="0" smtClean="0"/>
              <a:t> le son</a:t>
            </a:r>
            <a:r>
              <a:rPr lang="ru-RU" dirty="0" smtClean="0"/>
              <a:t>, </a:t>
            </a:r>
            <a:r>
              <a:rPr lang="en-US" dirty="0" err="1" smtClean="0"/>
              <a:t>cliquez</a:t>
            </a:r>
            <a:r>
              <a:rPr lang="en-US" dirty="0" smtClean="0"/>
              <a:t> </a:t>
            </a:r>
            <a:r>
              <a:rPr lang="en-US" dirty="0" err="1" smtClean="0"/>
              <a:t>l’icône</a:t>
            </a:r>
            <a:r>
              <a:rPr lang="ru-RU" dirty="0" smtClean="0"/>
              <a:t>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en-US" dirty="0" smtClean="0"/>
              <a:t>Bon vent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6159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L’auteur</a:t>
            </a:r>
            <a:r>
              <a:rPr lang="en-US" dirty="0" smtClean="0"/>
              <a:t> du </a:t>
            </a:r>
            <a:r>
              <a:rPr lang="en-US" dirty="0" err="1" smtClean="0"/>
              <a:t>texte</a:t>
            </a:r>
            <a:r>
              <a:rPr lang="en-US" dirty="0" smtClean="0"/>
              <a:t> et de la </a:t>
            </a:r>
            <a:r>
              <a:rPr lang="en-US" dirty="0" err="1" smtClean="0"/>
              <a:t>présentation</a:t>
            </a:r>
            <a:r>
              <a:rPr lang="en-US" dirty="0" smtClean="0"/>
              <a:t>: I</a:t>
            </a:r>
            <a:r>
              <a:rPr lang="es-ES_tradnl" dirty="0" smtClean="0"/>
              <a:t>rina </a:t>
            </a:r>
            <a:r>
              <a:rPr lang="en-US" dirty="0" smtClean="0"/>
              <a:t>E. </a:t>
            </a:r>
            <a:r>
              <a:rPr lang="en-US" dirty="0" err="1" smtClean="0"/>
              <a:t>Chigina</a:t>
            </a:r>
            <a:endParaRPr lang="ru-RU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technicien</a:t>
            </a:r>
            <a:r>
              <a:rPr lang="en-US" dirty="0" smtClean="0"/>
              <a:t> de </a:t>
            </a:r>
            <a:r>
              <a:rPr lang="en-US" dirty="0" err="1" smtClean="0"/>
              <a:t>l’enregistrement</a:t>
            </a:r>
            <a:r>
              <a:rPr lang="en-US" dirty="0" smtClean="0"/>
              <a:t> </a:t>
            </a:r>
            <a:r>
              <a:rPr lang="en-US" smtClean="0"/>
              <a:t>du son: </a:t>
            </a:r>
            <a:r>
              <a:rPr lang="en-US" dirty="0" err="1" smtClean="0"/>
              <a:t>EvgeniaV</a:t>
            </a:r>
            <a:r>
              <a:rPr lang="ru-RU" dirty="0" smtClean="0"/>
              <a:t>. </a:t>
            </a:r>
            <a:r>
              <a:rPr lang="en-US" dirty="0" err="1" smtClean="0"/>
              <a:t>Panferova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 err="1"/>
              <a:t>Traductrice</a:t>
            </a:r>
            <a:r>
              <a:rPr lang="en-US" dirty="0"/>
              <a:t>: Yana </a:t>
            </a:r>
            <a:r>
              <a:rPr lang="en-US" dirty="0" err="1"/>
              <a:t>Perelygina</a:t>
            </a:r>
            <a:endParaRPr lang="ru-RU" dirty="0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b="1" dirty="0" smtClean="0">
                <a:latin typeface="+mn-lt"/>
              </a:rPr>
              <a:t>La langue </a:t>
            </a:r>
            <a:r>
              <a:rPr lang="en-US" sz="3200" b="1" dirty="0" err="1" smtClean="0">
                <a:latin typeface="+mn-lt"/>
              </a:rPr>
              <a:t>russe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dans</a:t>
            </a:r>
            <a:r>
              <a:rPr lang="en-US" sz="3200" b="1" dirty="0" smtClean="0">
                <a:latin typeface="+mn-lt"/>
              </a:rPr>
              <a:t> le monde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langue </a:t>
            </a:r>
            <a:r>
              <a:rPr lang="en-US" dirty="0" err="1" smtClean="0"/>
              <a:t>russe</a:t>
            </a:r>
            <a:r>
              <a:rPr lang="ru-RU" dirty="0" smtClean="0"/>
              <a:t> – </a:t>
            </a:r>
            <a:r>
              <a:rPr lang="fr-FR" dirty="0" smtClean="0"/>
              <a:t>langue officielle de la Fédération de Russie (FR)</a:t>
            </a:r>
            <a:r>
              <a:rPr lang="en-US" dirty="0" smtClean="0"/>
              <a:t> et </a:t>
            </a:r>
            <a:r>
              <a:rPr lang="en-US" dirty="0" err="1" smtClean="0"/>
              <a:t>l’une</a:t>
            </a:r>
            <a:r>
              <a:rPr lang="en-US" dirty="0" smtClean="0"/>
              <a:t> des </a:t>
            </a:r>
            <a:r>
              <a:rPr lang="ru-RU" dirty="0" smtClean="0"/>
              <a:t>6 </a:t>
            </a:r>
            <a:r>
              <a:rPr lang="en-US" dirty="0" err="1" smtClean="0"/>
              <a:t>langues</a:t>
            </a:r>
            <a:r>
              <a:rPr lang="en-US" dirty="0" smtClean="0"/>
              <a:t> de travail</a:t>
            </a:r>
            <a:r>
              <a:rPr lang="ru-RU" dirty="0" smtClean="0"/>
              <a:t> </a:t>
            </a:r>
            <a:r>
              <a:rPr lang="fr-FR" dirty="0" smtClean="0"/>
              <a:t>de l‘Organisation des Nations Unies</a:t>
            </a:r>
            <a:r>
              <a:rPr lang="ru-RU" dirty="0" smtClean="0"/>
              <a:t>.</a:t>
            </a:r>
          </a:p>
          <a:p>
            <a:r>
              <a:rPr lang="fr-FR" dirty="0" smtClean="0"/>
              <a:t>Il y a environ </a:t>
            </a:r>
            <a:r>
              <a:rPr lang="ru-RU" dirty="0" smtClean="0"/>
              <a:t>3</a:t>
            </a:r>
            <a:r>
              <a:rPr lang="fr-FR" b="1" dirty="0" smtClean="0"/>
              <a:t>00 </a:t>
            </a:r>
            <a:r>
              <a:rPr lang="fr-FR" b="1" dirty="0" smtClean="0"/>
              <a:t>millions de personnes </a:t>
            </a:r>
            <a:r>
              <a:rPr lang="fr-FR" dirty="0" smtClean="0"/>
              <a:t>dans le monde qui parlent </a:t>
            </a:r>
            <a:r>
              <a:rPr lang="fr-FR" dirty="0" smtClean="0"/>
              <a:t>russe</a:t>
            </a:r>
            <a:r>
              <a:rPr lang="ru-RU" smtClean="0"/>
              <a:t>, </a:t>
            </a:r>
            <a:r>
              <a:rPr lang="en-US" dirty="0" smtClean="0"/>
              <a:t>plus de</a:t>
            </a:r>
            <a:r>
              <a:rPr lang="ru-RU" dirty="0" smtClean="0"/>
              <a:t> </a:t>
            </a:r>
            <a:r>
              <a:rPr lang="ru-RU" b="1" dirty="0"/>
              <a:t>140 </a:t>
            </a:r>
            <a:r>
              <a:rPr lang="fr-FR" b="1" dirty="0" smtClean="0"/>
              <a:t>millions</a:t>
            </a:r>
            <a:r>
              <a:rPr lang="ru-RU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fr-FR" dirty="0" smtClean="0"/>
              <a:t>des citoyens de la Fédération de Russie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La formation de </a:t>
            </a:r>
            <a:r>
              <a:rPr lang="en-US" sz="3200" b="1" dirty="0" err="1" smtClean="0">
                <a:latin typeface="+mn-lt"/>
              </a:rPr>
              <a:t>l’alphabet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russe</a:t>
            </a: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Actuellement </a:t>
            </a:r>
            <a:r>
              <a:rPr lang="en-US" dirty="0" smtClean="0"/>
              <a:t>sur la base de </a:t>
            </a:r>
            <a:r>
              <a:rPr lang="en-US" dirty="0" err="1" smtClean="0"/>
              <a:t>l’alphabet</a:t>
            </a:r>
            <a:r>
              <a:rPr lang="en-US" dirty="0" smtClean="0"/>
              <a:t> </a:t>
            </a:r>
            <a:r>
              <a:rPr lang="en-US" dirty="0" err="1" smtClean="0"/>
              <a:t>cyrilique</a:t>
            </a:r>
            <a:r>
              <a:rPr lang="en-US" dirty="0" smtClean="0"/>
              <a:t> on </a:t>
            </a:r>
            <a:r>
              <a:rPr lang="en-US" dirty="0" err="1" smtClean="0"/>
              <a:t>fonctionne</a:t>
            </a:r>
            <a:r>
              <a:rPr lang="en-US" dirty="0" smtClean="0"/>
              <a:t> </a:t>
            </a:r>
            <a:r>
              <a:rPr lang="ru-RU" dirty="0" smtClean="0"/>
              <a:t>8 </a:t>
            </a:r>
            <a:r>
              <a:rPr lang="en-US" dirty="0" err="1" smtClean="0"/>
              <a:t>langues</a:t>
            </a:r>
            <a:r>
              <a:rPr lang="ru-RU" dirty="0" smtClean="0"/>
              <a:t>, </a:t>
            </a:r>
            <a:r>
              <a:rPr lang="fr-FR" dirty="0" smtClean="0"/>
              <a:t>inclus</a:t>
            </a:r>
            <a:r>
              <a:rPr lang="ru-RU" dirty="0" smtClean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russe</a:t>
            </a:r>
            <a:r>
              <a:rPr lang="ru-RU" dirty="0" smtClean="0"/>
              <a:t>, </a:t>
            </a:r>
            <a:r>
              <a:rPr lang="fr-FR" dirty="0" smtClean="0"/>
              <a:t>l’ukrainien</a:t>
            </a:r>
            <a:r>
              <a:rPr lang="ru-RU" dirty="0" smtClean="0"/>
              <a:t>, </a:t>
            </a:r>
            <a:r>
              <a:rPr lang="en-US" dirty="0" smtClean="0"/>
              <a:t>le </a:t>
            </a:r>
            <a:r>
              <a:rPr lang="en-US" dirty="0" err="1" smtClean="0"/>
              <a:t>biélorusse</a:t>
            </a:r>
            <a:r>
              <a:rPr lang="ru-RU" dirty="0" smtClean="0"/>
              <a:t> </a:t>
            </a:r>
            <a:r>
              <a:rPr lang="en-US" dirty="0" smtClean="0"/>
              <a:t>et les </a:t>
            </a:r>
            <a:r>
              <a:rPr lang="en-US" dirty="0" err="1" smtClean="0"/>
              <a:t>langues</a:t>
            </a:r>
            <a:r>
              <a:rPr lang="en-US" dirty="0" smtClean="0"/>
              <a:t> des </a:t>
            </a:r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fr-FR" dirty="0" smtClean="0"/>
              <a:t>peuples</a:t>
            </a:r>
            <a:r>
              <a:rPr lang="en-US" dirty="0" smtClean="0"/>
              <a:t> slaves</a:t>
            </a:r>
            <a:r>
              <a:rPr lang="ru-RU" dirty="0" smtClean="0"/>
              <a:t>. </a:t>
            </a:r>
            <a:endParaRPr lang="ru-RU" dirty="0"/>
          </a:p>
          <a:p>
            <a:r>
              <a:rPr lang="en-US" dirty="0" err="1" smtClean="0"/>
              <a:t>L’alphabet</a:t>
            </a:r>
            <a:r>
              <a:rPr lang="en-US" dirty="0" smtClean="0"/>
              <a:t> slave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fr-FR" dirty="0" smtClean="0"/>
              <a:t>cyrillique</a:t>
            </a:r>
            <a:r>
              <a:rPr lang="ru-RU" dirty="0" smtClean="0"/>
              <a:t> – </a:t>
            </a:r>
            <a:r>
              <a:rPr lang="fr-FR" dirty="0" smtClean="0"/>
              <a:t>a été créé dans le </a:t>
            </a:r>
            <a:r>
              <a:rPr lang="en-US" dirty="0" smtClean="0"/>
              <a:t>IX-</a:t>
            </a:r>
            <a:r>
              <a:rPr lang="fr-FR" dirty="0" smtClean="0"/>
              <a:t>ème siècle</a:t>
            </a:r>
            <a:r>
              <a:rPr lang="ru-RU" dirty="0" smtClean="0"/>
              <a:t> </a:t>
            </a:r>
            <a:r>
              <a:rPr lang="en-US" dirty="0" smtClean="0"/>
              <a:t>par les </a:t>
            </a:r>
            <a:r>
              <a:rPr lang="en-US" dirty="0" err="1" smtClean="0"/>
              <a:t>abbés</a:t>
            </a:r>
            <a:r>
              <a:rPr lang="en-US" dirty="0" smtClean="0"/>
              <a:t> </a:t>
            </a:r>
            <a:r>
              <a:rPr lang="en-US" dirty="0" err="1" smtClean="0"/>
              <a:t>réguliers</a:t>
            </a:r>
            <a:r>
              <a:rPr lang="en-US" dirty="0" smtClean="0"/>
              <a:t> </a:t>
            </a:r>
            <a:r>
              <a:rPr lang="en-US" dirty="0" err="1" smtClean="0"/>
              <a:t>grecs</a:t>
            </a:r>
            <a:r>
              <a:rPr lang="en-US" dirty="0" smtClean="0"/>
              <a:t> et </a:t>
            </a:r>
            <a:r>
              <a:rPr lang="en-US" dirty="0" err="1" smtClean="0"/>
              <a:t>éclairés</a:t>
            </a:r>
            <a:r>
              <a:rPr lang="en-US" dirty="0" smtClean="0"/>
              <a:t> - </a:t>
            </a:r>
            <a:r>
              <a:rPr lang="fr-FR" dirty="0" smtClean="0"/>
              <a:t>Cyrille et Méthodi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La </a:t>
            </a:r>
            <a:r>
              <a:rPr lang="en-US" sz="3200" b="1" dirty="0" err="1" smtClean="0">
                <a:latin typeface="+mn-lt"/>
              </a:rPr>
              <a:t>journée</a:t>
            </a:r>
            <a:r>
              <a:rPr lang="en-US" sz="3200" b="1" dirty="0" smtClean="0">
                <a:latin typeface="+mn-lt"/>
              </a:rPr>
              <a:t> de la culture et </a:t>
            </a:r>
            <a:r>
              <a:rPr lang="en-US" sz="3200" b="1" dirty="0" err="1" smtClean="0">
                <a:latin typeface="+mn-lt"/>
              </a:rPr>
              <a:t>l’écriture</a:t>
            </a:r>
            <a:r>
              <a:rPr lang="en-US" sz="3200" b="1" dirty="0" smtClean="0">
                <a:latin typeface="+mn-lt"/>
              </a:rPr>
              <a:t> slave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r>
              <a:rPr lang="en-US" dirty="0" smtClean="0"/>
              <a:t>En </a:t>
            </a:r>
            <a:r>
              <a:rPr lang="en-US" dirty="0" err="1" smtClean="0"/>
              <a:t>Russie</a:t>
            </a:r>
            <a:r>
              <a:rPr lang="en-US" dirty="0" smtClean="0"/>
              <a:t> et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les pays slaves on </a:t>
            </a:r>
            <a:r>
              <a:rPr lang="en-US" dirty="0" err="1" smtClean="0"/>
              <a:t>célébre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fête le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es-ES_tradnl" dirty="0" smtClean="0">
                <a:solidFill>
                  <a:srgbClr val="FF0000"/>
                </a:solidFill>
              </a:rPr>
              <a:t>4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mai</a:t>
            </a:r>
            <a:r>
              <a:rPr lang="ru-RU" dirty="0" smtClean="0"/>
              <a:t>. </a:t>
            </a:r>
            <a:r>
              <a:rPr lang="en-US" dirty="0" smtClean="0"/>
              <a:t>Il est </a:t>
            </a:r>
            <a:r>
              <a:rPr lang="en-US" dirty="0" err="1" smtClean="0"/>
              <a:t>connu</a:t>
            </a:r>
            <a:r>
              <a:rPr lang="en-US" dirty="0" smtClean="0"/>
              <a:t> comme la </a:t>
            </a:r>
            <a:r>
              <a:rPr lang="en-US" dirty="0" err="1" smtClean="0"/>
              <a:t>journée</a:t>
            </a:r>
            <a:r>
              <a:rPr lang="en-US" dirty="0" smtClean="0"/>
              <a:t> du souvenir des premiers </a:t>
            </a:r>
            <a:r>
              <a:rPr lang="en-US" dirty="0" err="1" smtClean="0"/>
              <a:t>professeurs</a:t>
            </a:r>
            <a:r>
              <a:rPr lang="en-US" dirty="0" smtClean="0"/>
              <a:t> des </a:t>
            </a:r>
            <a:r>
              <a:rPr lang="en-US" dirty="0" err="1" smtClean="0"/>
              <a:t>peuples</a:t>
            </a:r>
            <a:r>
              <a:rPr lang="en-US" dirty="0" smtClean="0"/>
              <a:t> slaves – Saints </a:t>
            </a:r>
            <a:r>
              <a:rPr lang="en-US" dirty="0" err="1" smtClean="0"/>
              <a:t>Cyrille</a:t>
            </a:r>
            <a:r>
              <a:rPr lang="en-US" dirty="0" smtClean="0"/>
              <a:t> et </a:t>
            </a:r>
            <a:r>
              <a:rPr lang="en-US" dirty="0" err="1" smtClean="0"/>
              <a:t>Méthodi</a:t>
            </a:r>
            <a:r>
              <a:rPr lang="en-US" dirty="0" smtClean="0"/>
              <a:t>, </a:t>
            </a:r>
            <a:r>
              <a:rPr lang="fr-FR" dirty="0" smtClean="0"/>
              <a:t>les créateurs de l'alphabet cyrillique.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650860"/>
      </p:ext>
    </p:extLst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1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pPr marL="393192" lvl="1" indent="0" algn="ctr">
              <a:buNone/>
            </a:pPr>
            <a:r>
              <a:rPr lang="en-US" sz="2200" dirty="0" smtClean="0"/>
              <a:t>Les </a:t>
            </a:r>
            <a:r>
              <a:rPr lang="en-US" sz="2200" dirty="0" err="1" smtClean="0"/>
              <a:t>fondateurs</a:t>
            </a:r>
            <a:r>
              <a:rPr lang="en-US" sz="2200" dirty="0" smtClean="0"/>
              <a:t> de </a:t>
            </a:r>
            <a:r>
              <a:rPr lang="en-US" sz="2200" dirty="0" err="1" smtClean="0"/>
              <a:t>l’écriture</a:t>
            </a:r>
            <a:r>
              <a:rPr lang="en-US" sz="2200" dirty="0" smtClean="0"/>
              <a:t> slave</a:t>
            </a:r>
            <a:r>
              <a:rPr lang="ru-RU" sz="2200" dirty="0" smtClean="0"/>
              <a:t> </a:t>
            </a:r>
            <a:r>
              <a:rPr lang="en-US" sz="2200" dirty="0" smtClean="0"/>
              <a:t>St</a:t>
            </a:r>
            <a:r>
              <a:rPr lang="ru-RU" sz="2200" dirty="0" smtClean="0"/>
              <a:t>. </a:t>
            </a:r>
            <a:r>
              <a:rPr lang="en-US" sz="2200" dirty="0" err="1" smtClean="0"/>
              <a:t>Cyrille</a:t>
            </a:r>
            <a:r>
              <a:rPr lang="ru-RU" sz="2200" dirty="0" smtClean="0"/>
              <a:t> </a:t>
            </a:r>
            <a:r>
              <a:rPr lang="en-US" sz="2200" dirty="0" smtClean="0"/>
              <a:t>et St. </a:t>
            </a:r>
            <a:r>
              <a:rPr lang="en-US" sz="2200" dirty="0" err="1" smtClean="0"/>
              <a:t>Méthodi</a:t>
            </a:r>
            <a:endParaRPr lang="ru-RU" sz="2200" dirty="0"/>
          </a:p>
        </p:txBody>
      </p:sp>
      <p:pic>
        <p:nvPicPr>
          <p:cNvPr id="2050" name="Picture 2" descr="G:\IRINA Все файлы\Презентации в РР\105390.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608512" cy="54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472808"/>
      </p:ext>
    </p:extLst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	</a:t>
            </a:r>
            <a:r>
              <a:rPr lang="en-US" sz="2800" dirty="0" smtClean="0">
                <a:latin typeface="+mn-lt"/>
              </a:rPr>
              <a:t>Le monument aux Saints </a:t>
            </a:r>
            <a:r>
              <a:rPr lang="en-US" sz="2800" dirty="0" err="1" smtClean="0">
                <a:latin typeface="+mn-lt"/>
              </a:rPr>
              <a:t>Cyrille</a:t>
            </a:r>
            <a:r>
              <a:rPr lang="en-US" sz="2800" dirty="0" smtClean="0">
                <a:latin typeface="+mn-lt"/>
              </a:rPr>
              <a:t> et </a:t>
            </a:r>
            <a:r>
              <a:rPr lang="en-US" sz="2800" dirty="0" err="1" smtClean="0">
                <a:latin typeface="+mn-lt"/>
              </a:rPr>
              <a:t>Méthodi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>	</a:t>
            </a:r>
            <a:r>
              <a:rPr lang="ru-RU" sz="2800" dirty="0" smtClean="0">
                <a:latin typeface="+mn-lt"/>
              </a:rPr>
              <a:t>		</a:t>
            </a:r>
            <a:r>
              <a:rPr lang="fr-FR" sz="2800" dirty="0" smtClean="0">
                <a:latin typeface="+mn-lt"/>
              </a:rPr>
              <a:t>à Volgograd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060848"/>
            <a:ext cx="669674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560871"/>
      </p:ext>
    </p:extLst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latin typeface="+mn-lt"/>
              </a:rPr>
              <a:t>L’alphabet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/>
          <a:lstStyle/>
          <a:p>
            <a:r>
              <a:rPr lang="en-US" dirty="0" err="1" smtClean="0"/>
              <a:t>L’alphabet</a:t>
            </a:r>
            <a:r>
              <a:rPr lang="en-US" dirty="0" smtClean="0"/>
              <a:t> </a:t>
            </a:r>
            <a:r>
              <a:rPr lang="en-US" dirty="0" err="1" smtClean="0"/>
              <a:t>russe</a:t>
            </a:r>
            <a:r>
              <a:rPr lang="en-US" dirty="0" smtClean="0"/>
              <a:t> </a:t>
            </a:r>
            <a:r>
              <a:rPr lang="en-US" dirty="0" err="1" smtClean="0"/>
              <a:t>moderne</a:t>
            </a:r>
            <a:r>
              <a:rPr lang="en-US" dirty="0" smtClean="0"/>
              <a:t> </a:t>
            </a:r>
            <a:r>
              <a:rPr lang="en-US" dirty="0" err="1" smtClean="0"/>
              <a:t>compte</a:t>
            </a:r>
            <a:r>
              <a:rPr lang="en-US" dirty="0" smtClean="0"/>
              <a:t> </a:t>
            </a:r>
            <a:r>
              <a:rPr lang="en-US" b="1" dirty="0" smtClean="0"/>
              <a:t>33 </a:t>
            </a:r>
            <a:r>
              <a:rPr lang="en-US" b="1" dirty="0" err="1" smtClean="0"/>
              <a:t>lettres</a:t>
            </a:r>
            <a:r>
              <a:rPr lang="ru-RU" b="1" dirty="0" smtClean="0"/>
              <a:t>.</a:t>
            </a:r>
            <a:endParaRPr lang="ru-RU" dirty="0"/>
          </a:p>
          <a:p>
            <a:r>
              <a:rPr lang="es-ES_tradnl" b="1" dirty="0" smtClean="0"/>
              <a:t>NB</a:t>
            </a:r>
            <a:r>
              <a:rPr lang="ru-RU" b="1" dirty="0" smtClean="0"/>
              <a:t>!</a:t>
            </a:r>
            <a:r>
              <a:rPr lang="ru-RU" dirty="0" smtClean="0"/>
              <a:t>  </a:t>
            </a:r>
            <a:r>
              <a:rPr lang="en-US" dirty="0" smtClean="0"/>
              <a:t>Pour les </a:t>
            </a:r>
            <a:r>
              <a:rPr lang="en-US" dirty="0" err="1" smtClean="0"/>
              <a:t>textes</a:t>
            </a:r>
            <a:r>
              <a:rPr lang="en-US" dirty="0" smtClean="0"/>
              <a:t> </a:t>
            </a:r>
            <a:r>
              <a:rPr lang="en-US" dirty="0" err="1" smtClean="0"/>
              <a:t>lettrés</a:t>
            </a:r>
            <a:r>
              <a:rPr lang="en-US" dirty="0" smtClean="0"/>
              <a:t> on </a:t>
            </a:r>
            <a:r>
              <a:rPr lang="en-US" dirty="0" err="1" smtClean="0"/>
              <a:t>utilise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types de </a:t>
            </a:r>
            <a:r>
              <a:rPr lang="en-US" dirty="0" err="1" smtClean="0"/>
              <a:t>lettres</a:t>
            </a:r>
            <a:r>
              <a:rPr lang="en-US" dirty="0" smtClean="0"/>
              <a:t> – direct et </a:t>
            </a:r>
            <a:r>
              <a:rPr lang="en-US" dirty="0" err="1" smtClean="0"/>
              <a:t>italique</a:t>
            </a:r>
            <a:r>
              <a:rPr lang="en-US" dirty="0" smtClean="0"/>
              <a:t> </a:t>
            </a:r>
            <a:r>
              <a:rPr lang="fr-FR" dirty="0" smtClean="0"/>
              <a:t>qui diffèrent, en particulier dans les lettres minuscules sous le numéro 4 (</a:t>
            </a:r>
            <a:r>
              <a:rPr lang="ru-RU" dirty="0" smtClean="0"/>
              <a:t>г/</a:t>
            </a:r>
            <a:r>
              <a:rPr lang="ru-RU" i="1" dirty="0" err="1" smtClean="0"/>
              <a:t>г</a:t>
            </a:r>
            <a:r>
              <a:rPr lang="ru-RU" dirty="0" smtClean="0"/>
              <a:t>), 5 (</a:t>
            </a:r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i="1" dirty="0" err="1" smtClean="0"/>
              <a:t>д</a:t>
            </a:r>
            <a:r>
              <a:rPr lang="ru-RU" dirty="0" smtClean="0"/>
              <a:t>), 10 (и/</a:t>
            </a:r>
            <a:r>
              <a:rPr lang="ru-RU" i="1" dirty="0" err="1" smtClean="0"/>
              <a:t>и</a:t>
            </a:r>
            <a:r>
              <a:rPr lang="ru-RU" dirty="0" smtClean="0"/>
              <a:t>), 11 (</a:t>
            </a:r>
            <a:r>
              <a:rPr lang="ru-RU" dirty="0" err="1" smtClean="0"/>
              <a:t>й</a:t>
            </a:r>
            <a:r>
              <a:rPr lang="ru-RU" dirty="0" smtClean="0"/>
              <a:t>/</a:t>
            </a:r>
            <a:r>
              <a:rPr lang="ru-RU" i="1" dirty="0" err="1" smtClean="0"/>
              <a:t>й</a:t>
            </a:r>
            <a:r>
              <a:rPr lang="ru-RU" dirty="0" smtClean="0"/>
              <a:t>), 17 (</a:t>
            </a:r>
            <a:r>
              <a:rPr lang="ru-RU" dirty="0" err="1" smtClean="0"/>
              <a:t>п</a:t>
            </a:r>
            <a:r>
              <a:rPr lang="ru-RU" dirty="0" smtClean="0"/>
              <a:t>/</a:t>
            </a:r>
            <a:r>
              <a:rPr lang="ru-RU" i="1" dirty="0" err="1" smtClean="0"/>
              <a:t>п</a:t>
            </a:r>
            <a:r>
              <a:rPr lang="ru-RU" dirty="0" smtClean="0"/>
              <a:t>), 20 (т/</a:t>
            </a:r>
            <a:r>
              <a:rPr lang="ru-RU" i="1" dirty="0" err="1" smtClean="0"/>
              <a:t>т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. L’alphabet. Lettres et sons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 L’alphabet. Lettres et sons</Template>
  <TotalTime>26</TotalTime>
  <Words>863</Words>
  <Application>Microsoft Office PowerPoint</Application>
  <PresentationFormat>Экран (4:3)</PresentationFormat>
  <Paragraphs>140</Paragraphs>
  <Slides>30</Slides>
  <Notes>2</Notes>
  <HiddenSlides>0</HiddenSlides>
  <MMClips>33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1. L’alphabet. Lettres et sons</vt:lpstr>
      <vt:lpstr>Le programme de présentation  de la phonétique russe (Module 1)</vt:lpstr>
      <vt:lpstr>La phonétique russe pour les débutants  </vt:lpstr>
      <vt:lpstr>Salutation </vt:lpstr>
      <vt:lpstr> La langue russe dans le monde</vt:lpstr>
      <vt:lpstr>La formation de l’alphabet russe</vt:lpstr>
      <vt:lpstr>     La journée de la culture et l’écriture slave</vt:lpstr>
      <vt:lpstr>    </vt:lpstr>
      <vt:lpstr> Le monument aux Saints Cyrille et Méthodi    à Volgograd</vt:lpstr>
      <vt:lpstr>L’alphabet</vt:lpstr>
      <vt:lpstr>Les lettres et les sons А, Б, В, Г</vt:lpstr>
      <vt:lpstr>Д, Е, Ё, Ж</vt:lpstr>
      <vt:lpstr>З, И, Й, К</vt:lpstr>
      <vt:lpstr>Л, М, Н, О </vt:lpstr>
      <vt:lpstr>П, Р, С, Т</vt:lpstr>
      <vt:lpstr>У, Ф, Х, Ц</vt:lpstr>
      <vt:lpstr>Ч, Ш, Щ</vt:lpstr>
      <vt:lpstr>ъ, ы, ь</vt:lpstr>
      <vt:lpstr>Э, Ю, Я</vt:lpstr>
      <vt:lpstr>Les commentaires </vt:lpstr>
      <vt:lpstr>NB!</vt:lpstr>
      <vt:lpstr>       La classification des lettres russes et leurs sons</vt:lpstr>
      <vt:lpstr>                           Consonnes</vt:lpstr>
      <vt:lpstr>    Signes  </vt:lpstr>
      <vt:lpstr>La classification des voyelles</vt:lpstr>
      <vt:lpstr>La classification des consonnes  </vt:lpstr>
      <vt:lpstr>    Les consonnes impairs </vt:lpstr>
      <vt:lpstr> Le signe doux (ь) et dur (ъ)</vt:lpstr>
      <vt:lpstr>    Regardez le dessin animé et écoutez la comptine concernant l’alphabet russe!  Apprenez par cœur!  (Cliquez sur le bouton gauche de la souris!)</vt:lpstr>
      <vt:lpstr>Liste des références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programme de présentation de la  phonétique russe (Module 1)</dc:title>
  <dc:creator>глух</dc:creator>
  <cp:lastModifiedBy>Admin</cp:lastModifiedBy>
  <cp:revision>8</cp:revision>
  <dcterms:created xsi:type="dcterms:W3CDTF">2014-05-19T08:56:58Z</dcterms:created>
  <dcterms:modified xsi:type="dcterms:W3CDTF">2014-06-28T17:06:05Z</dcterms:modified>
</cp:coreProperties>
</file>