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79" r:id="rId3"/>
    <p:sldId id="257" r:id="rId4"/>
    <p:sldId id="258" r:id="rId5"/>
    <p:sldId id="280" r:id="rId6"/>
    <p:sldId id="282" r:id="rId7"/>
    <p:sldId id="283" r:id="rId8"/>
    <p:sldId id="259" r:id="rId9"/>
    <p:sldId id="28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86" r:id="rId25"/>
    <p:sldId id="274" r:id="rId26"/>
    <p:sldId id="287" r:id="rId27"/>
    <p:sldId id="275" r:id="rId28"/>
    <p:sldId id="276" r:id="rId29"/>
    <p:sldId id="284" r:id="rId30"/>
    <p:sldId id="285" r:id="rId31"/>
    <p:sldId id="27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1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9C52327-EC0F-4134-B616-FAEE12A8D0E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666CA2A-CDBE-4724-A58D-96E68AC2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Tm="15023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5" Type="http://schemas.microsoft.com/office/2007/relationships/media" Target="../media/media7.wav"/><Relationship Id="rId10" Type="http://schemas.openxmlformats.org/officeDocument/2006/relationships/image" Target="../media/image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3" Type="http://schemas.microsoft.com/office/2007/relationships/media" Target="../media/media10.wav"/><Relationship Id="rId7" Type="http://schemas.microsoft.com/office/2007/relationships/media" Target="../media/media12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5" Type="http://schemas.microsoft.com/office/2007/relationships/media" Target="../media/media11.wav"/><Relationship Id="rId10" Type="http://schemas.openxmlformats.org/officeDocument/2006/relationships/image" Target="../media/image3.png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5" Type="http://schemas.microsoft.com/office/2007/relationships/media" Target="../media/media15.wav"/><Relationship Id="rId10" Type="http://schemas.openxmlformats.org/officeDocument/2006/relationships/image" Target="../media/image3.pn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av"/><Relationship Id="rId3" Type="http://schemas.microsoft.com/office/2007/relationships/media" Target="../media/media18.wav"/><Relationship Id="rId7" Type="http://schemas.microsoft.com/office/2007/relationships/media" Target="../media/media20.wav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5" Type="http://schemas.microsoft.com/office/2007/relationships/media" Target="../media/media19.wav"/><Relationship Id="rId10" Type="http://schemas.openxmlformats.org/officeDocument/2006/relationships/image" Target="../media/image3.pn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3" Type="http://schemas.microsoft.com/office/2007/relationships/media" Target="../media/media22.wav"/><Relationship Id="rId7" Type="http://schemas.microsoft.com/office/2007/relationships/media" Target="../media/media24.wav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5" Type="http://schemas.microsoft.com/office/2007/relationships/media" Target="../media/media23.wav"/><Relationship Id="rId10" Type="http://schemas.openxmlformats.org/officeDocument/2006/relationships/image" Target="../media/image3.png"/><Relationship Id="rId4" Type="http://schemas.openxmlformats.org/officeDocument/2006/relationships/audio" Target="../media/media22.wav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6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audio" Target="../media/media27.wav"/><Relationship Id="rId5" Type="http://schemas.microsoft.com/office/2007/relationships/media" Target="../media/media27.wav"/><Relationship Id="rId4" Type="http://schemas.openxmlformats.org/officeDocument/2006/relationships/audio" Target="../media/media2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audio" Target="../media/media31.wav"/><Relationship Id="rId5" Type="http://schemas.microsoft.com/office/2007/relationships/media" Target="../media/media31.wav"/><Relationship Id="rId4" Type="http://schemas.openxmlformats.org/officeDocument/2006/relationships/audio" Target="../media/media30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13" Type="http://schemas.openxmlformats.org/officeDocument/2006/relationships/slideLayout" Target="../slideLayouts/slideLayout2.xml"/><Relationship Id="rId3" Type="http://schemas.microsoft.com/office/2007/relationships/media" Target="../media/media16.wav"/><Relationship Id="rId7" Type="http://schemas.microsoft.com/office/2007/relationships/media" Target="../media/media29.wav"/><Relationship Id="rId12" Type="http://schemas.openxmlformats.org/officeDocument/2006/relationships/audio" Target="../media/media10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21.wav"/><Relationship Id="rId11" Type="http://schemas.microsoft.com/office/2007/relationships/media" Target="../media/media10.wav"/><Relationship Id="rId5" Type="http://schemas.microsoft.com/office/2007/relationships/media" Target="../media/media21.wav"/><Relationship Id="rId10" Type="http://schemas.openxmlformats.org/officeDocument/2006/relationships/audio" Target="../media/media28.wav"/><Relationship Id="rId4" Type="http://schemas.openxmlformats.org/officeDocument/2006/relationships/audio" Target="../media/media16.wav"/><Relationship Id="rId9" Type="http://schemas.microsoft.com/office/2007/relationships/media" Target="../media/media28.wav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wav"/><Relationship Id="rId13" Type="http://schemas.microsoft.com/office/2007/relationships/media" Target="../media/media21.wav"/><Relationship Id="rId18" Type="http://schemas.openxmlformats.org/officeDocument/2006/relationships/image" Target="../media/image3.png"/><Relationship Id="rId3" Type="http://schemas.microsoft.com/office/2007/relationships/media" Target="../media/media7.wav"/><Relationship Id="rId7" Type="http://schemas.microsoft.com/office/2007/relationships/media" Target="../media/media31.wav"/><Relationship Id="rId12" Type="http://schemas.openxmlformats.org/officeDocument/2006/relationships/audio" Target="../media/media16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6" Type="http://schemas.openxmlformats.org/officeDocument/2006/relationships/audio" Target="../media/media1.wav"/><Relationship Id="rId1" Type="http://schemas.microsoft.com/office/2007/relationships/media" Target="../media/media6.wav"/><Relationship Id="rId6" Type="http://schemas.openxmlformats.org/officeDocument/2006/relationships/audio" Target="../media/media30.wav"/><Relationship Id="rId11" Type="http://schemas.microsoft.com/office/2007/relationships/media" Target="../media/media16.wav"/><Relationship Id="rId5" Type="http://schemas.microsoft.com/office/2007/relationships/media" Target="../media/media30.wav"/><Relationship Id="rId15" Type="http://schemas.microsoft.com/office/2007/relationships/media" Target="../media/media1.wav"/><Relationship Id="rId10" Type="http://schemas.openxmlformats.org/officeDocument/2006/relationships/audio" Target="../media/media29.wav"/><Relationship Id="rId19" Type="http://schemas.openxmlformats.org/officeDocument/2006/relationships/image" Target="../media/image7.png"/><Relationship Id="rId4" Type="http://schemas.openxmlformats.org/officeDocument/2006/relationships/audio" Target="../media/media7.wav"/><Relationship Id="rId9" Type="http://schemas.microsoft.com/office/2007/relationships/media" Target="../media/media29.wav"/><Relationship Id="rId14" Type="http://schemas.openxmlformats.org/officeDocument/2006/relationships/audio" Target="../media/media2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4.wav"/><Relationship Id="rId11" Type="http://schemas.openxmlformats.org/officeDocument/2006/relationships/slideLayout" Target="../slideLayouts/slideLayout2.xml"/><Relationship Id="rId5" Type="http://schemas.microsoft.com/office/2007/relationships/media" Target="../media/media14.wav"/><Relationship Id="rId10" Type="http://schemas.openxmlformats.org/officeDocument/2006/relationships/audio" Target="../media/media18.wav"/><Relationship Id="rId4" Type="http://schemas.openxmlformats.org/officeDocument/2006/relationships/audio" Target="../media/media13.wav"/><Relationship Id="rId9" Type="http://schemas.microsoft.com/office/2007/relationships/media" Target="../media/media18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3" Type="http://schemas.microsoft.com/office/2007/relationships/media" Target="../media/media24.wav"/><Relationship Id="rId7" Type="http://schemas.microsoft.com/office/2007/relationships/media" Target="../media/media27.wav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audio" Target="../media/media25.wav"/><Relationship Id="rId11" Type="http://schemas.openxmlformats.org/officeDocument/2006/relationships/image" Target="../media/image3.png"/><Relationship Id="rId5" Type="http://schemas.microsoft.com/office/2007/relationships/media" Target="../media/media25.wav"/><Relationship Id="rId10" Type="http://schemas.openxmlformats.org/officeDocument/2006/relationships/image" Target="../media/image7.png"/><Relationship Id="rId4" Type="http://schemas.openxmlformats.org/officeDocument/2006/relationships/audio" Target="../media/media24.wav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p3"/><Relationship Id="rId13" Type="http://schemas.openxmlformats.org/officeDocument/2006/relationships/slideLayout" Target="../slideLayouts/slideLayout2.xml"/><Relationship Id="rId3" Type="http://schemas.microsoft.com/office/2007/relationships/media" Target="../media/media33.mp3"/><Relationship Id="rId7" Type="http://schemas.microsoft.com/office/2007/relationships/media" Target="../media/media35.mp3"/><Relationship Id="rId12" Type="http://schemas.openxmlformats.org/officeDocument/2006/relationships/audio" Target="../media/media37.mp3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audio" Target="../media/media34.mp3"/><Relationship Id="rId11" Type="http://schemas.microsoft.com/office/2007/relationships/media" Target="../media/media37.mp3"/><Relationship Id="rId5" Type="http://schemas.microsoft.com/office/2007/relationships/media" Target="../media/media34.mp3"/><Relationship Id="rId10" Type="http://schemas.openxmlformats.org/officeDocument/2006/relationships/audio" Target="../media/media36.mp3"/><Relationship Id="rId4" Type="http://schemas.openxmlformats.org/officeDocument/2006/relationships/audio" Target="../media/media33.mp3"/><Relationship Id="rId9" Type="http://schemas.microsoft.com/office/2007/relationships/media" Target="../media/media36.mp3"/><Relationship Id="rId1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685800" y="908720"/>
            <a:ext cx="8458200" cy="252028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ES_tradnl" dirty="0" smtClean="0">
                <a:solidFill>
                  <a:srgbClr val="7030A0"/>
                </a:solidFill>
              </a:rPr>
              <a:t/>
            </a:r>
            <a:br>
              <a:rPr lang="es-ES_tradnl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es-ES_tradnl" dirty="0" smtClean="0">
                <a:solidFill>
                  <a:srgbClr val="7030A0"/>
                </a:solidFill>
              </a:rPr>
              <a:t>Fonética rusa para hispanohablantes</a:t>
            </a:r>
            <a:br>
              <a:rPr lang="es-ES_tradnl" dirty="0" smtClean="0">
                <a:solidFill>
                  <a:srgbClr val="7030A0"/>
                </a:solidFill>
              </a:rPr>
            </a:br>
            <a:r>
              <a:rPr lang="es-ES_tradnl" dirty="0" smtClean="0">
                <a:solidFill>
                  <a:srgbClr val="7030A0"/>
                </a:solidFill>
              </a:rPr>
              <a:t>(nivel inicial)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CC00FF"/>
                </a:solidFill>
              </a:rPr>
              <a:t/>
            </a:r>
            <a:br>
              <a:rPr lang="ru-RU" dirty="0" smtClean="0">
                <a:solidFill>
                  <a:srgbClr val="CC00FF"/>
                </a:solidFill>
              </a:rPr>
            </a:br>
            <a:endParaRPr lang="ru-RU" dirty="0">
              <a:solidFill>
                <a:srgbClr val="CC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4437112"/>
            <a:ext cx="2576736" cy="1752600"/>
          </a:xfrm>
          <a:solidFill>
            <a:srgbClr val="7030A0"/>
          </a:solidFill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			</a:t>
            </a:r>
            <a:r>
              <a:rPr lang="es-ES_tradnl" sz="29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Alfabeto</a:t>
            </a:r>
            <a:r>
              <a:rPr lang="ru-RU" sz="29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			</a:t>
            </a:r>
            <a:r>
              <a:rPr lang="es-ES_tradnl" sz="29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Letras</a:t>
            </a:r>
            <a:endParaRPr lang="ru-RU" sz="29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ru-RU" sz="29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			</a:t>
            </a:r>
            <a:r>
              <a:rPr lang="es-ES_tradnl" sz="29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Sonidos</a:t>
            </a:r>
            <a:endParaRPr lang="ru-RU" sz="29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 descr="DSCN7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5085184"/>
            <a:ext cx="1828800" cy="1630680"/>
          </a:xfrm>
          <a:prstGeom prst="rect">
            <a:avLst/>
          </a:prstGeom>
        </p:spPr>
      </p:pic>
      <p:pic>
        <p:nvPicPr>
          <p:cNvPr id="6" name="Рисунок 5" descr="DSCN7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501008"/>
            <a:ext cx="1828800" cy="1630680"/>
          </a:xfrm>
          <a:prstGeom prst="rect">
            <a:avLst/>
          </a:prstGeom>
        </p:spPr>
      </p:pic>
      <p:pic>
        <p:nvPicPr>
          <p:cNvPr id="7" name="Рисунок 6" descr="DSCN7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5085184"/>
            <a:ext cx="1828800" cy="1630680"/>
          </a:xfrm>
          <a:prstGeom prst="rect">
            <a:avLst/>
          </a:prstGeom>
        </p:spPr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1143000"/>
          </a:xfrm>
        </p:spPr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rgbClr val="7030A0"/>
                </a:solidFill>
              </a:rPr>
              <a:t>Alfabeto: letras y sonidos</a:t>
            </a:r>
            <a:br>
              <a:rPr lang="es-ES_tradnl" sz="3200" b="1" dirty="0" smtClean="0">
                <a:solidFill>
                  <a:srgbClr val="7030A0"/>
                </a:solidFill>
              </a:rPr>
            </a:br>
            <a:r>
              <a:rPr lang="ru-RU" sz="3200" dirty="0" smtClean="0"/>
              <a:t> </a:t>
            </a:r>
            <a:r>
              <a:rPr lang="ru-RU" sz="3200" b="1" dirty="0" smtClean="0"/>
              <a:t>А, Б, В, Г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  Letra</a:t>
            </a:r>
            <a:r>
              <a:rPr lang="es-ES_tradnl" dirty="0" smtClean="0"/>
              <a:t> </a:t>
            </a:r>
            <a:r>
              <a:rPr lang="ru-RU" dirty="0" smtClean="0"/>
              <a:t>  </a:t>
            </a:r>
            <a:r>
              <a:rPr lang="es-ES_tradnl" dirty="0" smtClean="0"/>
              <a:t>  </a:t>
            </a:r>
            <a:r>
              <a:rPr lang="es-ES_tradnl" sz="2800" i="1" dirty="0" smtClean="0">
                <a:solidFill>
                  <a:srgbClr val="7030A0"/>
                </a:solidFill>
              </a:rPr>
              <a:t>cursiva</a:t>
            </a:r>
            <a:r>
              <a:rPr lang="es-ES_tradnl" sz="2800" dirty="0" smtClean="0">
                <a:solidFill>
                  <a:srgbClr val="7030A0"/>
                </a:solidFill>
              </a:rPr>
              <a:t>    sonido</a:t>
            </a:r>
            <a:r>
              <a:rPr lang="ru-RU" dirty="0" smtClean="0"/>
              <a:t>    	</a:t>
            </a:r>
            <a:r>
              <a:rPr lang="es-ES_tradnl" sz="2800" dirty="0" smtClean="0">
                <a:solidFill>
                  <a:srgbClr val="7030A0"/>
                </a:solidFill>
              </a:rPr>
              <a:t>nombre de letra</a:t>
            </a:r>
            <a:endParaRPr lang="ru-RU" sz="2800" dirty="0" smtClean="0">
              <a:solidFill>
                <a:srgbClr val="7030A0"/>
              </a:solidFill>
            </a:endParaRPr>
          </a:p>
          <a:p>
            <a:pPr marL="82296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1.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А а 	</a:t>
            </a:r>
            <a:r>
              <a:rPr lang="ru-RU" i="1" dirty="0" smtClean="0">
                <a:solidFill>
                  <a:srgbClr val="FF0000"/>
                </a:solidFill>
              </a:rPr>
              <a:t>А </a:t>
            </a:r>
            <a:r>
              <a:rPr lang="ru-RU" i="1" dirty="0" err="1" smtClean="0">
                <a:solidFill>
                  <a:srgbClr val="FF0000"/>
                </a:solidFill>
              </a:rPr>
              <a:t>а</a:t>
            </a:r>
            <a:r>
              <a:rPr lang="es-ES_tradnl" i="1" dirty="0" smtClean="0">
                <a:solidFill>
                  <a:srgbClr val="FF0000"/>
                </a:solidFill>
              </a:rPr>
              <a:t>		</a:t>
            </a:r>
            <a:r>
              <a:rPr lang="ru-RU" dirty="0" smtClean="0">
                <a:solidFill>
                  <a:srgbClr val="FF0000"/>
                </a:solidFill>
              </a:rPr>
              <a:t>[а]			</a:t>
            </a:r>
            <a:r>
              <a:rPr lang="ru-RU" dirty="0" err="1" smtClean="0">
                <a:solidFill>
                  <a:srgbClr val="FF0000"/>
                </a:solidFill>
              </a:rPr>
              <a:t>а</a:t>
            </a:r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 smtClean="0"/>
              <a:t>	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2.</a:t>
            </a:r>
            <a:r>
              <a:rPr lang="es-ES_tradnl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Б б</a:t>
            </a:r>
            <a:r>
              <a:rPr lang="ru-RU" dirty="0" smtClean="0">
                <a:solidFill>
                  <a:srgbClr val="0070C0"/>
                </a:solidFill>
              </a:rPr>
              <a:t>	 </a:t>
            </a:r>
            <a:r>
              <a:rPr lang="ru-RU" i="1" dirty="0" smtClean="0">
                <a:solidFill>
                  <a:srgbClr val="0070C0"/>
                </a:solidFill>
              </a:rPr>
              <a:t>Б </a:t>
            </a:r>
            <a:r>
              <a:rPr lang="ru-RU" i="1" dirty="0" err="1" smtClean="0">
                <a:solidFill>
                  <a:srgbClr val="0070C0"/>
                </a:solidFill>
              </a:rPr>
              <a:t>б</a:t>
            </a:r>
            <a:r>
              <a:rPr lang="es-ES_tradnl" i="1" dirty="0" smtClean="0">
                <a:solidFill>
                  <a:srgbClr val="0070C0"/>
                </a:solidFill>
              </a:rPr>
              <a:t>		</a:t>
            </a:r>
            <a:r>
              <a:rPr lang="ru-RU" dirty="0" smtClean="0">
                <a:solidFill>
                  <a:srgbClr val="0070C0"/>
                </a:solidFill>
              </a:rPr>
              <a:t>[б]			</a:t>
            </a:r>
            <a:r>
              <a:rPr lang="ru-RU" dirty="0" err="1" smtClean="0">
                <a:solidFill>
                  <a:srgbClr val="0070C0"/>
                </a:solidFill>
              </a:rPr>
              <a:t>бэ</a:t>
            </a:r>
            <a:r>
              <a:rPr lang="ru-RU" dirty="0" smtClean="0">
                <a:solidFill>
                  <a:srgbClr val="0070C0"/>
                </a:solidFill>
              </a:rPr>
              <a:t>		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3.</a:t>
            </a:r>
            <a:r>
              <a:rPr lang="es-ES_tradnl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В в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ru-RU" i="1" dirty="0" smtClean="0">
                <a:solidFill>
                  <a:srgbClr val="0070C0"/>
                </a:solidFill>
              </a:rPr>
              <a:t>В </a:t>
            </a:r>
            <a:r>
              <a:rPr lang="ru-RU" i="1" dirty="0" err="1" smtClean="0">
                <a:solidFill>
                  <a:srgbClr val="0070C0"/>
                </a:solidFill>
              </a:rPr>
              <a:t>в</a:t>
            </a:r>
            <a:r>
              <a:rPr lang="es-ES_tradnl" i="1" dirty="0" smtClean="0">
                <a:solidFill>
                  <a:srgbClr val="0070C0"/>
                </a:solidFill>
              </a:rPr>
              <a:t>		</a:t>
            </a:r>
            <a:r>
              <a:rPr lang="ru-RU" dirty="0" smtClean="0">
                <a:solidFill>
                  <a:srgbClr val="0070C0"/>
                </a:solidFill>
              </a:rPr>
              <a:t>[в]			</a:t>
            </a:r>
            <a:r>
              <a:rPr lang="ru-RU" dirty="0" err="1" smtClean="0">
                <a:solidFill>
                  <a:srgbClr val="0070C0"/>
                </a:solidFill>
              </a:rPr>
              <a:t>вэ</a:t>
            </a:r>
            <a:r>
              <a:rPr lang="ru-RU" dirty="0" smtClean="0">
                <a:solidFill>
                  <a:srgbClr val="0070C0"/>
                </a:solidFill>
              </a:rPr>
              <a:t>	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4.</a:t>
            </a:r>
            <a:r>
              <a:rPr lang="es-ES_tradnl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Г г</a:t>
            </a:r>
            <a:r>
              <a:rPr lang="ru-RU" dirty="0" smtClean="0">
                <a:solidFill>
                  <a:srgbClr val="0070C0"/>
                </a:solidFill>
              </a:rPr>
              <a:t> 	</a:t>
            </a:r>
            <a:r>
              <a:rPr lang="ru-RU" i="1" dirty="0" smtClean="0">
                <a:solidFill>
                  <a:srgbClr val="0070C0"/>
                </a:solidFill>
              </a:rPr>
              <a:t>Г </a:t>
            </a:r>
            <a:r>
              <a:rPr lang="ru-RU" i="1" dirty="0" err="1" smtClean="0">
                <a:solidFill>
                  <a:srgbClr val="0070C0"/>
                </a:solidFill>
              </a:rPr>
              <a:t>г</a:t>
            </a:r>
            <a:r>
              <a:rPr lang="ru-RU" dirty="0" smtClean="0">
                <a:solidFill>
                  <a:srgbClr val="0070C0"/>
                </a:solidFill>
              </a:rPr>
              <a:t>	   </a:t>
            </a:r>
            <a:r>
              <a:rPr lang="es-ES_tradnl" dirty="0" smtClean="0">
                <a:solidFill>
                  <a:srgbClr val="0070C0"/>
                </a:solidFill>
              </a:rPr>
              <a:t>	</a:t>
            </a:r>
            <a:r>
              <a:rPr lang="ru-RU" dirty="0" smtClean="0">
                <a:solidFill>
                  <a:srgbClr val="0070C0"/>
                </a:solidFill>
              </a:rPr>
              <a:t>[г]			</a:t>
            </a:r>
            <a:r>
              <a:rPr lang="ru-RU" dirty="0" err="1" smtClean="0">
                <a:solidFill>
                  <a:srgbClr val="0070C0"/>
                </a:solidFill>
              </a:rPr>
              <a:t>гэ</a:t>
            </a:r>
            <a:endParaRPr lang="ru-RU" dirty="0"/>
          </a:p>
        </p:txBody>
      </p:sp>
      <p:pic>
        <p:nvPicPr>
          <p:cNvPr id="4" name="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00192" y="2060848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5" name="б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00192" y="3099227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6" name="в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34053" y="4221088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7" name="г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5906" y="5229200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Д, Е, Ё, Ж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5.</a:t>
            </a:r>
            <a:r>
              <a:rPr lang="es-ES_tradnl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Д </a:t>
            </a:r>
            <a:r>
              <a:rPr lang="ru-RU" b="1" dirty="0" err="1" smtClean="0">
                <a:solidFill>
                  <a:srgbClr val="0070C0"/>
                </a:solidFill>
              </a:rPr>
              <a:t>д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es-ES_tradnl" dirty="0" smtClean="0">
                <a:solidFill>
                  <a:srgbClr val="0070C0"/>
                </a:solidFill>
              </a:rPr>
              <a:t>  </a:t>
            </a:r>
            <a:r>
              <a:rPr lang="ru-RU" i="1" dirty="0" smtClean="0">
                <a:solidFill>
                  <a:srgbClr val="0070C0"/>
                </a:solidFill>
              </a:rPr>
              <a:t>Д </a:t>
            </a:r>
            <a:r>
              <a:rPr lang="ru-RU" i="1" dirty="0" err="1" smtClean="0">
                <a:solidFill>
                  <a:srgbClr val="0070C0"/>
                </a:solidFill>
              </a:rPr>
              <a:t>д</a:t>
            </a:r>
            <a:r>
              <a:rPr lang="es-ES_tradnl" i="1" dirty="0" smtClean="0">
                <a:solidFill>
                  <a:srgbClr val="0070C0"/>
                </a:solidFill>
              </a:rPr>
              <a:t>		</a:t>
            </a:r>
            <a:r>
              <a:rPr lang="ru-RU" dirty="0" smtClean="0">
                <a:solidFill>
                  <a:srgbClr val="0070C0"/>
                </a:solidFill>
              </a:rPr>
              <a:t>[</a:t>
            </a:r>
            <a:r>
              <a:rPr lang="ru-RU" dirty="0" err="1" smtClean="0">
                <a:solidFill>
                  <a:srgbClr val="0070C0"/>
                </a:solidFill>
              </a:rPr>
              <a:t>д</a:t>
            </a:r>
            <a:r>
              <a:rPr lang="ru-RU" dirty="0" smtClean="0">
                <a:solidFill>
                  <a:srgbClr val="0070C0"/>
                </a:solidFill>
              </a:rPr>
              <a:t>]			</a:t>
            </a:r>
            <a:r>
              <a:rPr lang="ru-RU" dirty="0" err="1" smtClean="0">
                <a:solidFill>
                  <a:srgbClr val="0070C0"/>
                </a:solidFill>
              </a:rPr>
              <a:t>дэ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ru-RU" dirty="0" smtClean="0"/>
              <a:t>	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6.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Е е</a:t>
            </a:r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es-ES_tradnl" dirty="0" smtClean="0">
                <a:solidFill>
                  <a:srgbClr val="FF0000"/>
                </a:solidFill>
              </a:rPr>
              <a:t>  </a:t>
            </a:r>
            <a:r>
              <a:rPr lang="ru-RU" i="1" dirty="0" smtClean="0">
                <a:solidFill>
                  <a:srgbClr val="FF0000"/>
                </a:solidFill>
              </a:rPr>
              <a:t>Е </a:t>
            </a:r>
            <a:r>
              <a:rPr lang="ru-RU" i="1" dirty="0" err="1" smtClean="0">
                <a:solidFill>
                  <a:srgbClr val="FF0000"/>
                </a:solidFill>
              </a:rPr>
              <a:t>е</a:t>
            </a:r>
            <a:r>
              <a:rPr lang="es-ES_tradnl" i="1" dirty="0" smtClean="0">
                <a:solidFill>
                  <a:srgbClr val="FF0000"/>
                </a:solidFill>
              </a:rPr>
              <a:t>		</a:t>
            </a:r>
            <a:r>
              <a:rPr lang="ru-RU" dirty="0" smtClean="0">
                <a:solidFill>
                  <a:srgbClr val="FF0000"/>
                </a:solidFill>
              </a:rPr>
              <a:t>[</a:t>
            </a:r>
            <a:r>
              <a:rPr lang="ru-RU" dirty="0" err="1" smtClean="0">
                <a:solidFill>
                  <a:srgbClr val="FF0000"/>
                </a:solidFill>
              </a:rPr>
              <a:t>йэ</a:t>
            </a:r>
            <a:r>
              <a:rPr lang="ru-RU" dirty="0" smtClean="0">
                <a:solidFill>
                  <a:srgbClr val="FF0000"/>
                </a:solidFill>
              </a:rPr>
              <a:t>]	</a:t>
            </a:r>
            <a:r>
              <a:rPr lang="es-ES_tradnl" dirty="0" smtClean="0">
                <a:solidFill>
                  <a:srgbClr val="FF0000"/>
                </a:solidFill>
              </a:rPr>
              <a:t>	</a:t>
            </a:r>
            <a:r>
              <a:rPr lang="ru-RU" dirty="0" smtClean="0">
                <a:solidFill>
                  <a:srgbClr val="FF0000"/>
                </a:solidFill>
              </a:rPr>
              <a:t>	е		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7.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Ё ё</a:t>
            </a:r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ru-RU" i="1" dirty="0" smtClean="0">
                <a:solidFill>
                  <a:srgbClr val="FF0000"/>
                </a:solidFill>
              </a:rPr>
              <a:t>Ё </a:t>
            </a:r>
            <a:r>
              <a:rPr lang="ru-RU" i="1" dirty="0" err="1" smtClean="0">
                <a:solidFill>
                  <a:srgbClr val="FF0000"/>
                </a:solidFill>
              </a:rPr>
              <a:t>ё</a:t>
            </a:r>
            <a:r>
              <a:rPr lang="es-ES_tradnl" i="1" dirty="0" smtClean="0">
                <a:solidFill>
                  <a:srgbClr val="FF0000"/>
                </a:solidFill>
              </a:rPr>
              <a:t>		</a:t>
            </a:r>
            <a:r>
              <a:rPr lang="ru-RU" dirty="0" smtClean="0">
                <a:solidFill>
                  <a:srgbClr val="FF0000"/>
                </a:solidFill>
              </a:rPr>
              <a:t>[</a:t>
            </a:r>
            <a:r>
              <a:rPr lang="ru-RU" dirty="0" err="1" smtClean="0">
                <a:solidFill>
                  <a:srgbClr val="FF0000"/>
                </a:solidFill>
              </a:rPr>
              <a:t>йо</a:t>
            </a:r>
            <a:r>
              <a:rPr lang="ru-RU" dirty="0" smtClean="0">
                <a:solidFill>
                  <a:srgbClr val="FF0000"/>
                </a:solidFill>
              </a:rPr>
              <a:t>]	</a:t>
            </a:r>
            <a:r>
              <a:rPr lang="es-ES_tradnl" dirty="0" smtClean="0">
                <a:solidFill>
                  <a:srgbClr val="FF0000"/>
                </a:solidFill>
              </a:rPr>
              <a:t>	</a:t>
            </a:r>
            <a:r>
              <a:rPr lang="ru-RU" dirty="0" smtClean="0">
                <a:solidFill>
                  <a:srgbClr val="FF0000"/>
                </a:solidFill>
              </a:rPr>
              <a:t>	ё	</a:t>
            </a:r>
            <a:r>
              <a:rPr lang="ru-RU" dirty="0" smtClean="0"/>
              <a:t>					 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8.</a:t>
            </a:r>
            <a:r>
              <a:rPr lang="es-ES_tradnl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Ж ж</a:t>
            </a:r>
            <a:r>
              <a:rPr lang="ru-RU" dirty="0" smtClean="0">
                <a:solidFill>
                  <a:srgbClr val="0070C0"/>
                </a:solidFill>
              </a:rPr>
              <a:t>	 </a:t>
            </a:r>
            <a:r>
              <a:rPr lang="es-ES_tradnl" dirty="0" smtClean="0">
                <a:solidFill>
                  <a:srgbClr val="0070C0"/>
                </a:solidFill>
              </a:rPr>
              <a:t> </a:t>
            </a:r>
            <a:r>
              <a:rPr lang="ru-RU" i="1" dirty="0" smtClean="0">
                <a:solidFill>
                  <a:srgbClr val="0070C0"/>
                </a:solidFill>
              </a:rPr>
              <a:t>Ж </a:t>
            </a:r>
            <a:r>
              <a:rPr lang="ru-RU" i="1" dirty="0" err="1" smtClean="0">
                <a:solidFill>
                  <a:srgbClr val="0070C0"/>
                </a:solidFill>
              </a:rPr>
              <a:t>ж</a:t>
            </a:r>
            <a:r>
              <a:rPr lang="es-ES_tradnl" i="1" dirty="0" smtClean="0">
                <a:solidFill>
                  <a:srgbClr val="0070C0"/>
                </a:solidFill>
              </a:rPr>
              <a:t>	</a:t>
            </a:r>
            <a:r>
              <a:rPr lang="ru-RU" dirty="0" smtClean="0">
                <a:solidFill>
                  <a:srgbClr val="0070C0"/>
                </a:solidFill>
              </a:rPr>
              <a:t>[ж]	</a:t>
            </a:r>
            <a:r>
              <a:rPr lang="es-ES_tradnl" dirty="0" smtClean="0">
                <a:solidFill>
                  <a:srgbClr val="0070C0"/>
                </a:solidFill>
              </a:rPr>
              <a:t>	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ru-RU" dirty="0" err="1" smtClean="0">
                <a:solidFill>
                  <a:srgbClr val="0070C0"/>
                </a:solidFill>
              </a:rPr>
              <a:t>жэ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2200" y="148478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" name="е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90934" y="2514600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6" name="ё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2200" y="3573016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ж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90934" y="4581128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З, И, Й, К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9. З </a:t>
            </a:r>
            <a:r>
              <a:rPr lang="ru-RU" b="1" dirty="0" err="1" smtClean="0">
                <a:solidFill>
                  <a:srgbClr val="0070C0"/>
                </a:solidFill>
              </a:rPr>
              <a:t>з</a:t>
            </a:r>
            <a:r>
              <a:rPr lang="ru-RU" dirty="0" smtClean="0">
                <a:solidFill>
                  <a:srgbClr val="0070C0"/>
                </a:solidFill>
              </a:rPr>
              <a:t>	      </a:t>
            </a:r>
            <a:r>
              <a:rPr lang="ru-RU" i="1" dirty="0" smtClean="0">
                <a:solidFill>
                  <a:srgbClr val="0070C0"/>
                </a:solidFill>
              </a:rPr>
              <a:t>З </a:t>
            </a:r>
            <a:r>
              <a:rPr lang="ru-RU" i="1" dirty="0" err="1" smtClean="0">
                <a:solidFill>
                  <a:srgbClr val="0070C0"/>
                </a:solidFill>
              </a:rPr>
              <a:t>з</a:t>
            </a:r>
            <a:r>
              <a:rPr lang="ru-RU" i="1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	[</a:t>
            </a:r>
            <a:r>
              <a:rPr lang="ru-RU" dirty="0" err="1" smtClean="0">
                <a:solidFill>
                  <a:srgbClr val="0070C0"/>
                </a:solidFill>
              </a:rPr>
              <a:t>з</a:t>
            </a:r>
            <a:r>
              <a:rPr lang="ru-RU" dirty="0" smtClean="0">
                <a:solidFill>
                  <a:srgbClr val="0070C0"/>
                </a:solidFill>
              </a:rPr>
              <a:t>]	</a:t>
            </a:r>
            <a:r>
              <a:rPr lang="es-ES_tradnl" dirty="0" smtClean="0">
                <a:solidFill>
                  <a:srgbClr val="0070C0"/>
                </a:solidFill>
              </a:rPr>
              <a:t>	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ru-RU" dirty="0" err="1" smtClean="0">
                <a:solidFill>
                  <a:srgbClr val="0070C0"/>
                </a:solidFill>
              </a:rPr>
              <a:t>зэ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ru-RU" dirty="0" smtClean="0"/>
              <a:t>	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10. И </a:t>
            </a:r>
            <a:r>
              <a:rPr lang="ru-RU" b="1" dirty="0" err="1" smtClean="0">
                <a:solidFill>
                  <a:srgbClr val="FF0000"/>
                </a:solidFill>
              </a:rPr>
              <a:t>и</a:t>
            </a:r>
            <a:r>
              <a:rPr lang="ru-RU" dirty="0" smtClean="0">
                <a:solidFill>
                  <a:srgbClr val="FF0000"/>
                </a:solidFill>
              </a:rPr>
              <a:t>	      </a:t>
            </a:r>
            <a:r>
              <a:rPr lang="ru-RU" i="1" dirty="0" smtClean="0">
                <a:solidFill>
                  <a:srgbClr val="FF0000"/>
                </a:solidFill>
              </a:rPr>
              <a:t>И </a:t>
            </a:r>
            <a:r>
              <a:rPr lang="ru-RU" b="1" i="1" dirty="0" err="1" smtClean="0">
                <a:solidFill>
                  <a:srgbClr val="FF0000"/>
                </a:solidFill>
              </a:rPr>
              <a:t>и</a:t>
            </a:r>
            <a:r>
              <a:rPr lang="ru-RU" dirty="0" smtClean="0">
                <a:solidFill>
                  <a:srgbClr val="FF0000"/>
                </a:solidFill>
              </a:rPr>
              <a:t>        [</a:t>
            </a:r>
            <a:r>
              <a:rPr lang="ru-RU" dirty="0" err="1" smtClean="0">
                <a:solidFill>
                  <a:srgbClr val="FF0000"/>
                </a:solidFill>
              </a:rPr>
              <a:t>и</a:t>
            </a:r>
            <a:r>
              <a:rPr lang="ru-RU" dirty="0" smtClean="0">
                <a:solidFill>
                  <a:srgbClr val="FF0000"/>
                </a:solidFill>
              </a:rPr>
              <a:t>]	</a:t>
            </a:r>
            <a:r>
              <a:rPr lang="es-ES_tradnl" dirty="0" smtClean="0">
                <a:solidFill>
                  <a:srgbClr val="FF0000"/>
                </a:solidFill>
              </a:rPr>
              <a:t>	</a:t>
            </a:r>
            <a:r>
              <a:rPr lang="ru-RU" dirty="0" smtClean="0">
                <a:solidFill>
                  <a:srgbClr val="FF0000"/>
                </a:solidFill>
              </a:rPr>
              <a:t>	и	</a:t>
            </a:r>
            <a:r>
              <a:rPr lang="ru-RU" dirty="0" smtClean="0"/>
              <a:t>	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11. Й </a:t>
            </a:r>
            <a:r>
              <a:rPr lang="ru-RU" b="1" dirty="0" err="1" smtClean="0">
                <a:solidFill>
                  <a:srgbClr val="0070C0"/>
                </a:solidFill>
              </a:rPr>
              <a:t>й</a:t>
            </a:r>
            <a:r>
              <a:rPr lang="ru-RU" dirty="0" smtClean="0">
                <a:solidFill>
                  <a:srgbClr val="0070C0"/>
                </a:solidFill>
              </a:rPr>
              <a:t>	      </a:t>
            </a:r>
            <a:r>
              <a:rPr lang="ru-RU" i="1" dirty="0" smtClean="0">
                <a:solidFill>
                  <a:srgbClr val="0070C0"/>
                </a:solidFill>
              </a:rPr>
              <a:t>Й </a:t>
            </a:r>
            <a:r>
              <a:rPr lang="ru-RU" b="1" i="1" dirty="0" err="1" smtClean="0">
                <a:solidFill>
                  <a:srgbClr val="0070C0"/>
                </a:solidFill>
              </a:rPr>
              <a:t>й</a:t>
            </a:r>
            <a:r>
              <a:rPr lang="ru-RU" i="1" dirty="0" smtClean="0">
                <a:solidFill>
                  <a:srgbClr val="0070C0"/>
                </a:solidFill>
              </a:rPr>
              <a:t>        </a:t>
            </a:r>
            <a:r>
              <a:rPr lang="ru-RU" dirty="0" smtClean="0">
                <a:solidFill>
                  <a:srgbClr val="0070C0"/>
                </a:solidFill>
              </a:rPr>
              <a:t>[</a:t>
            </a:r>
            <a:r>
              <a:rPr lang="ru-RU" dirty="0" err="1" smtClean="0">
                <a:solidFill>
                  <a:srgbClr val="0070C0"/>
                </a:solidFill>
              </a:rPr>
              <a:t>й</a:t>
            </a:r>
            <a:r>
              <a:rPr lang="ru-RU" dirty="0" smtClean="0">
                <a:solidFill>
                  <a:srgbClr val="0070C0"/>
                </a:solidFill>
              </a:rPr>
              <a:t>]    </a:t>
            </a:r>
            <a:r>
              <a:rPr lang="es-ES_tradnl" dirty="0" smtClean="0">
                <a:solidFill>
                  <a:srgbClr val="0070C0"/>
                </a:solidFill>
              </a:rPr>
              <a:t>		</a:t>
            </a:r>
            <a:r>
              <a:rPr lang="ru-RU" dirty="0" smtClean="0">
                <a:solidFill>
                  <a:srgbClr val="0070C0"/>
                </a:solidFill>
              </a:rPr>
              <a:t>       и </a:t>
            </a:r>
            <a:r>
              <a:rPr lang="es-ES_tradnl" sz="2800" dirty="0" smtClean="0">
                <a:solidFill>
                  <a:srgbClr val="7030A0"/>
                </a:solidFill>
              </a:rPr>
              <a:t>breve</a:t>
            </a:r>
            <a:r>
              <a:rPr lang="ru-RU" dirty="0" smtClean="0">
                <a:solidFill>
                  <a:srgbClr val="0070C0"/>
                </a:solidFill>
              </a:rPr>
              <a:t>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12. К </a:t>
            </a:r>
            <a:r>
              <a:rPr lang="ru-RU" b="1" dirty="0" err="1" smtClean="0">
                <a:solidFill>
                  <a:srgbClr val="0070C0"/>
                </a:solidFill>
              </a:rPr>
              <a:t>к</a:t>
            </a:r>
            <a:r>
              <a:rPr lang="ru-RU" dirty="0" smtClean="0">
                <a:solidFill>
                  <a:srgbClr val="0070C0"/>
                </a:solidFill>
              </a:rPr>
              <a:t>	      </a:t>
            </a:r>
            <a:r>
              <a:rPr lang="ru-RU" i="1" dirty="0" smtClean="0">
                <a:solidFill>
                  <a:srgbClr val="0070C0"/>
                </a:solidFill>
              </a:rPr>
              <a:t>К </a:t>
            </a:r>
            <a:r>
              <a:rPr lang="ru-RU" i="1" dirty="0" err="1" smtClean="0">
                <a:solidFill>
                  <a:srgbClr val="0070C0"/>
                </a:solidFill>
              </a:rPr>
              <a:t>к</a:t>
            </a:r>
            <a:r>
              <a:rPr lang="ru-RU" dirty="0" smtClean="0">
                <a:solidFill>
                  <a:srgbClr val="0070C0"/>
                </a:solidFill>
              </a:rPr>
              <a:t>	 [</a:t>
            </a:r>
            <a:r>
              <a:rPr lang="ru-RU" dirty="0" err="1" smtClean="0">
                <a:solidFill>
                  <a:srgbClr val="0070C0"/>
                </a:solidFill>
              </a:rPr>
              <a:t>к</a:t>
            </a:r>
            <a:r>
              <a:rPr lang="ru-RU" dirty="0" smtClean="0">
                <a:solidFill>
                  <a:srgbClr val="0070C0"/>
                </a:solidFill>
              </a:rPr>
              <a:t>]	</a:t>
            </a:r>
            <a:r>
              <a:rPr lang="es-ES_tradnl" dirty="0" smtClean="0">
                <a:solidFill>
                  <a:srgbClr val="0070C0"/>
                </a:solidFill>
              </a:rPr>
              <a:t> 	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ru-RU" dirty="0" err="1" smtClean="0">
                <a:solidFill>
                  <a:srgbClr val="0070C0"/>
                </a:solidFill>
              </a:rPr>
              <a:t>ка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endParaRPr lang="ru-RU" dirty="0"/>
          </a:p>
        </p:txBody>
      </p:sp>
      <p:pic>
        <p:nvPicPr>
          <p:cNvPr id="4" name="з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2200" y="148478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" name="и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2200" y="2564904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6" name="й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2200" y="3573016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7" name="к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2200" y="4653136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Л, М, Н, О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13. Л </a:t>
            </a:r>
            <a:r>
              <a:rPr lang="ru-RU" b="1" dirty="0" err="1" smtClean="0">
                <a:solidFill>
                  <a:srgbClr val="0070C0"/>
                </a:solidFill>
              </a:rPr>
              <a:t>л</a:t>
            </a:r>
            <a:r>
              <a:rPr lang="ru-RU" dirty="0" smtClean="0">
                <a:solidFill>
                  <a:srgbClr val="0070C0"/>
                </a:solidFill>
              </a:rPr>
              <a:t>	       </a:t>
            </a:r>
            <a:r>
              <a:rPr lang="ru-RU" i="1" dirty="0" smtClean="0">
                <a:solidFill>
                  <a:srgbClr val="0070C0"/>
                </a:solidFill>
              </a:rPr>
              <a:t>Л </a:t>
            </a:r>
            <a:r>
              <a:rPr lang="ru-RU" i="1" dirty="0" err="1" smtClean="0">
                <a:solidFill>
                  <a:srgbClr val="0070C0"/>
                </a:solidFill>
              </a:rPr>
              <a:t>л</a:t>
            </a:r>
            <a:r>
              <a:rPr lang="ru-RU" dirty="0" smtClean="0">
                <a:solidFill>
                  <a:srgbClr val="0070C0"/>
                </a:solidFill>
              </a:rPr>
              <a:t>	     [</a:t>
            </a:r>
            <a:r>
              <a:rPr lang="ru-RU" dirty="0" err="1" smtClean="0">
                <a:solidFill>
                  <a:srgbClr val="0070C0"/>
                </a:solidFill>
              </a:rPr>
              <a:t>л</a:t>
            </a:r>
            <a:r>
              <a:rPr lang="ru-RU" dirty="0" smtClean="0">
                <a:solidFill>
                  <a:srgbClr val="0070C0"/>
                </a:solidFill>
              </a:rPr>
              <a:t>]			эль			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14. М </a:t>
            </a:r>
            <a:r>
              <a:rPr lang="ru-RU" b="1" dirty="0" err="1" smtClean="0">
                <a:solidFill>
                  <a:srgbClr val="0070C0"/>
                </a:solidFill>
              </a:rPr>
              <a:t>м</a:t>
            </a:r>
            <a:r>
              <a:rPr lang="ru-RU" dirty="0" smtClean="0">
                <a:solidFill>
                  <a:srgbClr val="0070C0"/>
                </a:solidFill>
              </a:rPr>
              <a:t>	       </a:t>
            </a:r>
            <a:r>
              <a:rPr lang="ru-RU" i="1" dirty="0" smtClean="0">
                <a:solidFill>
                  <a:srgbClr val="0070C0"/>
                </a:solidFill>
              </a:rPr>
              <a:t>М </a:t>
            </a:r>
            <a:r>
              <a:rPr lang="ru-RU" i="1" dirty="0" err="1" smtClean="0">
                <a:solidFill>
                  <a:srgbClr val="0070C0"/>
                </a:solidFill>
              </a:rPr>
              <a:t>м</a:t>
            </a:r>
            <a:r>
              <a:rPr lang="ru-RU" dirty="0" smtClean="0">
                <a:solidFill>
                  <a:srgbClr val="0070C0"/>
                </a:solidFill>
              </a:rPr>
              <a:t>	     [</a:t>
            </a:r>
            <a:r>
              <a:rPr lang="ru-RU" dirty="0" err="1" smtClean="0">
                <a:solidFill>
                  <a:srgbClr val="0070C0"/>
                </a:solidFill>
              </a:rPr>
              <a:t>м</a:t>
            </a:r>
            <a:r>
              <a:rPr lang="ru-RU" dirty="0" smtClean="0">
                <a:solidFill>
                  <a:srgbClr val="0070C0"/>
                </a:solidFill>
              </a:rPr>
              <a:t>]		</a:t>
            </a:r>
            <a:r>
              <a:rPr lang="ru-RU" dirty="0" err="1" smtClean="0">
                <a:solidFill>
                  <a:srgbClr val="0070C0"/>
                </a:solidFill>
              </a:rPr>
              <a:t>эм</a:t>
            </a:r>
            <a:r>
              <a:rPr lang="ru-RU" dirty="0" smtClean="0">
                <a:solidFill>
                  <a:srgbClr val="0070C0"/>
                </a:solidFill>
              </a:rPr>
              <a:t>		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15. Н </a:t>
            </a:r>
            <a:r>
              <a:rPr lang="ru-RU" b="1" dirty="0" err="1" smtClean="0">
                <a:solidFill>
                  <a:srgbClr val="0070C0"/>
                </a:solidFill>
              </a:rPr>
              <a:t>н</a:t>
            </a:r>
            <a:r>
              <a:rPr lang="ru-RU" dirty="0" smtClean="0">
                <a:solidFill>
                  <a:srgbClr val="0070C0"/>
                </a:solidFill>
              </a:rPr>
              <a:t> 	       </a:t>
            </a:r>
            <a:r>
              <a:rPr lang="ru-RU" i="1" dirty="0" smtClean="0">
                <a:solidFill>
                  <a:srgbClr val="0070C0"/>
                </a:solidFill>
              </a:rPr>
              <a:t>Н </a:t>
            </a:r>
            <a:r>
              <a:rPr lang="ru-RU" i="1" dirty="0" err="1" smtClean="0">
                <a:solidFill>
                  <a:srgbClr val="0070C0"/>
                </a:solidFill>
              </a:rPr>
              <a:t>н</a:t>
            </a:r>
            <a:r>
              <a:rPr lang="ru-RU" dirty="0" smtClean="0">
                <a:solidFill>
                  <a:srgbClr val="0070C0"/>
                </a:solidFill>
              </a:rPr>
              <a:t>	     [</a:t>
            </a:r>
            <a:r>
              <a:rPr lang="ru-RU" dirty="0" err="1" smtClean="0">
                <a:solidFill>
                  <a:srgbClr val="0070C0"/>
                </a:solidFill>
              </a:rPr>
              <a:t>н</a:t>
            </a:r>
            <a:r>
              <a:rPr lang="ru-RU" dirty="0" smtClean="0">
                <a:solidFill>
                  <a:srgbClr val="0070C0"/>
                </a:solidFill>
              </a:rPr>
              <a:t>]			</a:t>
            </a:r>
            <a:r>
              <a:rPr lang="ru-RU" dirty="0" err="1" smtClean="0">
                <a:solidFill>
                  <a:srgbClr val="0070C0"/>
                </a:solidFill>
              </a:rPr>
              <a:t>эн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ru-RU" dirty="0" smtClean="0"/>
              <a:t>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16. О </a:t>
            </a:r>
            <a:r>
              <a:rPr lang="ru-RU" b="1" dirty="0" err="1" smtClean="0">
                <a:solidFill>
                  <a:srgbClr val="FF0000"/>
                </a:solidFill>
              </a:rPr>
              <a:t>о</a:t>
            </a:r>
            <a:r>
              <a:rPr lang="ru-RU" dirty="0" smtClean="0">
                <a:solidFill>
                  <a:srgbClr val="FF0000"/>
                </a:solidFill>
              </a:rPr>
              <a:t>	       </a:t>
            </a:r>
            <a:r>
              <a:rPr lang="ru-RU" i="1" dirty="0" smtClean="0">
                <a:solidFill>
                  <a:srgbClr val="FF0000"/>
                </a:solidFill>
              </a:rPr>
              <a:t>О </a:t>
            </a:r>
            <a:r>
              <a:rPr lang="ru-RU" i="1" dirty="0" err="1" smtClean="0">
                <a:solidFill>
                  <a:srgbClr val="FF0000"/>
                </a:solidFill>
              </a:rPr>
              <a:t>о</a:t>
            </a:r>
            <a:r>
              <a:rPr lang="ru-RU" dirty="0" smtClean="0">
                <a:solidFill>
                  <a:srgbClr val="FF0000"/>
                </a:solidFill>
              </a:rPr>
              <a:t>	     [</a:t>
            </a:r>
            <a:r>
              <a:rPr lang="ru-RU" dirty="0" err="1" smtClean="0">
                <a:solidFill>
                  <a:srgbClr val="FF0000"/>
                </a:solidFill>
              </a:rPr>
              <a:t>о</a:t>
            </a:r>
            <a:r>
              <a:rPr lang="ru-RU" dirty="0" smtClean="0">
                <a:solidFill>
                  <a:srgbClr val="FF0000"/>
                </a:solidFill>
              </a:rPr>
              <a:t>]			</a:t>
            </a:r>
            <a:r>
              <a:rPr lang="ru-RU" dirty="0" err="1" smtClean="0">
                <a:solidFill>
                  <a:srgbClr val="FF0000"/>
                </a:solidFill>
              </a:rPr>
              <a:t>о</a:t>
            </a:r>
            <a:r>
              <a:rPr lang="ru-RU" dirty="0" smtClean="0">
                <a:solidFill>
                  <a:srgbClr val="FF0000"/>
                </a:solidFill>
              </a:rPr>
              <a:t>	</a:t>
            </a:r>
          </a:p>
          <a:p>
            <a:endParaRPr lang="ru-RU" dirty="0"/>
          </a:p>
        </p:txBody>
      </p:sp>
      <p:pic>
        <p:nvPicPr>
          <p:cNvPr id="4" name="л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8224" y="148478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" name="м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6958" y="2514600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6" name="н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6958" y="364502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7" name="о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6958" y="4653136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П, Р, С, Т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17. П </a:t>
            </a:r>
            <a:r>
              <a:rPr lang="ru-RU" b="1" dirty="0" err="1" smtClean="0">
                <a:solidFill>
                  <a:srgbClr val="0070C0"/>
                </a:solidFill>
              </a:rPr>
              <a:t>п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ru-RU" i="1" dirty="0" smtClean="0">
                <a:solidFill>
                  <a:srgbClr val="0070C0"/>
                </a:solidFill>
              </a:rPr>
              <a:t>       П </a:t>
            </a:r>
            <a:r>
              <a:rPr lang="ru-RU" i="1" dirty="0" err="1" smtClean="0">
                <a:solidFill>
                  <a:srgbClr val="0070C0"/>
                </a:solidFill>
                <a:latin typeface="Arial Narrow" pitchFamily="34" charset="0"/>
              </a:rPr>
              <a:t>п</a:t>
            </a:r>
            <a:r>
              <a:rPr lang="ru-RU" dirty="0" smtClean="0">
                <a:solidFill>
                  <a:srgbClr val="0070C0"/>
                </a:solidFill>
              </a:rPr>
              <a:t>	[п]			пэ		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18. Р </a:t>
            </a:r>
            <a:r>
              <a:rPr lang="ru-RU" b="1" dirty="0" err="1" smtClean="0">
                <a:solidFill>
                  <a:srgbClr val="0070C0"/>
                </a:solidFill>
              </a:rPr>
              <a:t>р</a:t>
            </a:r>
            <a:r>
              <a:rPr lang="ru-RU" dirty="0" smtClean="0">
                <a:solidFill>
                  <a:srgbClr val="0070C0"/>
                </a:solidFill>
              </a:rPr>
              <a:t> 	        </a:t>
            </a:r>
            <a:r>
              <a:rPr lang="ru-RU" i="1" dirty="0" smtClean="0">
                <a:solidFill>
                  <a:srgbClr val="0070C0"/>
                </a:solidFill>
              </a:rPr>
              <a:t>Р </a:t>
            </a:r>
            <a:r>
              <a:rPr lang="ru-RU" i="1" dirty="0" err="1" smtClean="0">
                <a:solidFill>
                  <a:srgbClr val="0070C0"/>
                </a:solidFill>
              </a:rPr>
              <a:t>р</a:t>
            </a:r>
            <a:r>
              <a:rPr lang="ru-RU" dirty="0" smtClean="0">
                <a:solidFill>
                  <a:srgbClr val="0070C0"/>
                </a:solidFill>
              </a:rPr>
              <a:t>	[р]			эр		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19. С </a:t>
            </a:r>
            <a:r>
              <a:rPr lang="ru-RU" b="1" dirty="0" err="1" smtClean="0">
                <a:solidFill>
                  <a:srgbClr val="0070C0"/>
                </a:solidFill>
              </a:rPr>
              <a:t>с</a:t>
            </a:r>
            <a:r>
              <a:rPr lang="ru-RU" dirty="0" smtClean="0">
                <a:solidFill>
                  <a:srgbClr val="0070C0"/>
                </a:solidFill>
              </a:rPr>
              <a:t>	        </a:t>
            </a:r>
            <a:r>
              <a:rPr lang="ru-RU" i="1" dirty="0" smtClean="0">
                <a:solidFill>
                  <a:srgbClr val="0070C0"/>
                </a:solidFill>
              </a:rPr>
              <a:t>С </a:t>
            </a:r>
            <a:r>
              <a:rPr lang="ru-RU" i="1" dirty="0" err="1" smtClean="0">
                <a:solidFill>
                  <a:srgbClr val="0070C0"/>
                </a:solidFill>
              </a:rPr>
              <a:t>с</a:t>
            </a:r>
            <a:r>
              <a:rPr lang="ru-RU" dirty="0" smtClean="0">
                <a:solidFill>
                  <a:srgbClr val="0070C0"/>
                </a:solidFill>
              </a:rPr>
              <a:t>	[</a:t>
            </a:r>
            <a:r>
              <a:rPr lang="en-US" dirty="0" smtClean="0">
                <a:solidFill>
                  <a:srgbClr val="0070C0"/>
                </a:solidFill>
              </a:rPr>
              <a:t>c</a:t>
            </a:r>
            <a:r>
              <a:rPr lang="ru-RU" dirty="0" smtClean="0">
                <a:solidFill>
                  <a:srgbClr val="0070C0"/>
                </a:solidFill>
              </a:rPr>
              <a:t>]    	  		эс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20. Т </a:t>
            </a:r>
            <a:r>
              <a:rPr lang="ru-RU" b="1" dirty="0" err="1" smtClean="0">
                <a:solidFill>
                  <a:srgbClr val="0070C0"/>
                </a:solidFill>
              </a:rPr>
              <a:t>т</a:t>
            </a:r>
            <a:r>
              <a:rPr lang="ru-RU" dirty="0" smtClean="0">
                <a:solidFill>
                  <a:srgbClr val="0070C0"/>
                </a:solidFill>
              </a:rPr>
              <a:t>	        </a:t>
            </a:r>
            <a:r>
              <a:rPr lang="ru-RU" i="1" dirty="0" smtClean="0">
                <a:solidFill>
                  <a:srgbClr val="0070C0"/>
                </a:solidFill>
              </a:rPr>
              <a:t>Т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т</a:t>
            </a:r>
            <a:r>
              <a:rPr lang="ru-RU" dirty="0" smtClean="0">
                <a:solidFill>
                  <a:srgbClr val="0070C0"/>
                </a:solidFill>
              </a:rPr>
              <a:t>	 [т]			тэ</a:t>
            </a:r>
            <a:r>
              <a:rPr lang="ru-RU" dirty="0" smtClean="0"/>
              <a:t>	</a:t>
            </a:r>
          </a:p>
          <a:p>
            <a:endParaRPr lang="ru-RU" dirty="0"/>
          </a:p>
        </p:txBody>
      </p:sp>
      <p:pic>
        <p:nvPicPr>
          <p:cNvPr id="4" name="п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30628" y="148478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" name="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30628" y="2500058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6" name="с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32516" y="3501008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7" name="т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30628" y="4560009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У, Ф, Х, Ц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lv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21. У </a:t>
            </a:r>
            <a:r>
              <a:rPr lang="ru-RU" b="1" dirty="0" err="1" smtClean="0">
                <a:solidFill>
                  <a:srgbClr val="FF0000"/>
                </a:solidFill>
              </a:rPr>
              <a:t>у</a:t>
            </a:r>
            <a:r>
              <a:rPr lang="ru-RU" dirty="0" smtClean="0">
                <a:solidFill>
                  <a:srgbClr val="FF0000"/>
                </a:solidFill>
              </a:rPr>
              <a:t>	         </a:t>
            </a:r>
            <a:r>
              <a:rPr lang="ru-RU" i="1" dirty="0" smtClean="0">
                <a:solidFill>
                  <a:srgbClr val="FF0000"/>
                </a:solidFill>
              </a:rPr>
              <a:t>У </a:t>
            </a:r>
            <a:r>
              <a:rPr lang="ru-RU" i="1" dirty="0" err="1" smtClean="0">
                <a:solidFill>
                  <a:srgbClr val="FF0000"/>
                </a:solidFill>
              </a:rPr>
              <a:t>у</a:t>
            </a:r>
            <a:r>
              <a:rPr lang="ru-RU" dirty="0" smtClean="0">
                <a:solidFill>
                  <a:srgbClr val="FF0000"/>
                </a:solidFill>
              </a:rPr>
              <a:t>	[у]			у</a:t>
            </a:r>
            <a:r>
              <a:rPr lang="ru-RU" dirty="0" smtClean="0"/>
              <a:t>	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22. Ф </a:t>
            </a:r>
            <a:r>
              <a:rPr lang="ru-RU" b="1" dirty="0" err="1" smtClean="0">
                <a:solidFill>
                  <a:srgbClr val="0070C0"/>
                </a:solidFill>
              </a:rPr>
              <a:t>ф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es-ES_tradnl" dirty="0" smtClean="0">
                <a:solidFill>
                  <a:srgbClr val="0070C0"/>
                </a:solidFill>
              </a:rPr>
              <a:t>     </a:t>
            </a:r>
            <a:r>
              <a:rPr lang="ru-RU" i="1" dirty="0" smtClean="0">
                <a:solidFill>
                  <a:srgbClr val="0070C0"/>
                </a:solidFill>
              </a:rPr>
              <a:t>Ф </a:t>
            </a:r>
            <a:r>
              <a:rPr lang="ru-RU" i="1" dirty="0" err="1" smtClean="0">
                <a:solidFill>
                  <a:srgbClr val="0070C0"/>
                </a:solidFill>
              </a:rPr>
              <a:t>ф</a:t>
            </a:r>
            <a:r>
              <a:rPr lang="ru-RU" dirty="0" smtClean="0">
                <a:solidFill>
                  <a:srgbClr val="0070C0"/>
                </a:solidFill>
              </a:rPr>
              <a:t>	[ф]			эф		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23. Х </a:t>
            </a:r>
            <a:r>
              <a:rPr lang="ru-RU" b="1" dirty="0" err="1" smtClean="0">
                <a:solidFill>
                  <a:srgbClr val="0070C0"/>
                </a:solidFill>
              </a:rPr>
              <a:t>х</a:t>
            </a:r>
            <a:r>
              <a:rPr lang="ru-RU" dirty="0" smtClean="0">
                <a:solidFill>
                  <a:srgbClr val="0070C0"/>
                </a:solidFill>
              </a:rPr>
              <a:t>	        </a:t>
            </a:r>
            <a:r>
              <a:rPr lang="ru-RU" i="1" dirty="0" smtClean="0">
                <a:solidFill>
                  <a:srgbClr val="0070C0"/>
                </a:solidFill>
              </a:rPr>
              <a:t>Х </a:t>
            </a:r>
            <a:r>
              <a:rPr lang="ru-RU" i="1" dirty="0" err="1" smtClean="0">
                <a:solidFill>
                  <a:srgbClr val="0070C0"/>
                </a:solidFill>
              </a:rPr>
              <a:t>х</a:t>
            </a:r>
            <a:r>
              <a:rPr lang="ru-RU" dirty="0" smtClean="0">
                <a:solidFill>
                  <a:srgbClr val="0070C0"/>
                </a:solidFill>
              </a:rPr>
              <a:t>	[х]			ха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24. Ц </a:t>
            </a:r>
            <a:r>
              <a:rPr lang="ru-RU" b="1" dirty="0" err="1" smtClean="0">
                <a:solidFill>
                  <a:srgbClr val="0070C0"/>
                </a:solidFill>
              </a:rPr>
              <a:t>ц</a:t>
            </a:r>
            <a:r>
              <a:rPr lang="ru-RU" dirty="0" smtClean="0">
                <a:solidFill>
                  <a:srgbClr val="0070C0"/>
                </a:solidFill>
              </a:rPr>
              <a:t>	         </a:t>
            </a:r>
            <a:r>
              <a:rPr lang="ru-RU" i="1" dirty="0" smtClean="0">
                <a:solidFill>
                  <a:srgbClr val="0070C0"/>
                </a:solidFill>
              </a:rPr>
              <a:t>Ц </a:t>
            </a:r>
            <a:r>
              <a:rPr lang="ru-RU" i="1" dirty="0" err="1" smtClean="0">
                <a:solidFill>
                  <a:srgbClr val="0070C0"/>
                </a:solidFill>
              </a:rPr>
              <a:t>ц</a:t>
            </a:r>
            <a:r>
              <a:rPr lang="ru-RU" dirty="0" smtClean="0">
                <a:solidFill>
                  <a:srgbClr val="0070C0"/>
                </a:solidFill>
              </a:rPr>
              <a:t>	[ц]			</a:t>
            </a:r>
            <a:r>
              <a:rPr lang="ru-RU" dirty="0" err="1" smtClean="0">
                <a:solidFill>
                  <a:srgbClr val="0070C0"/>
                </a:solidFill>
              </a:rPr>
              <a:t>цэ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" name="у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95655" y="1458927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5" name="ф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06729" y="2551246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6" name="х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06729" y="3527986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7" name="ц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06729" y="4573969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Ч, Ш, Щ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25. Ч </a:t>
            </a:r>
            <a:r>
              <a:rPr lang="ru-RU" b="1" dirty="0" err="1" smtClean="0">
                <a:solidFill>
                  <a:srgbClr val="0070C0"/>
                </a:solidFill>
              </a:rPr>
              <a:t>ч</a:t>
            </a:r>
            <a:r>
              <a:rPr lang="ru-RU" dirty="0" smtClean="0">
                <a:solidFill>
                  <a:srgbClr val="0070C0"/>
                </a:solidFill>
              </a:rPr>
              <a:t>	           </a:t>
            </a:r>
            <a:r>
              <a:rPr lang="ru-RU" i="1" dirty="0" smtClean="0">
                <a:solidFill>
                  <a:srgbClr val="0070C0"/>
                </a:solidFill>
              </a:rPr>
              <a:t>Ч </a:t>
            </a:r>
            <a:r>
              <a:rPr lang="ru-RU" i="1" dirty="0" err="1" smtClean="0">
                <a:solidFill>
                  <a:srgbClr val="0070C0"/>
                </a:solidFill>
              </a:rPr>
              <a:t>ч</a:t>
            </a:r>
            <a:r>
              <a:rPr lang="ru-RU" dirty="0" smtClean="0">
                <a:solidFill>
                  <a:srgbClr val="0070C0"/>
                </a:solidFill>
              </a:rPr>
              <a:t>       </a:t>
            </a:r>
            <a:r>
              <a:rPr lang="ru-RU" dirty="0">
                <a:solidFill>
                  <a:srgbClr val="0070C0"/>
                </a:solidFill>
              </a:rPr>
              <a:t>[ч’]    </a:t>
            </a:r>
            <a:r>
              <a:rPr lang="ru-RU" dirty="0" smtClean="0">
                <a:solidFill>
                  <a:srgbClr val="0070C0"/>
                </a:solidFill>
              </a:rPr>
              <a:t>	      	че		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26. Ш </a:t>
            </a:r>
            <a:r>
              <a:rPr lang="ru-RU" b="1" dirty="0" err="1" smtClean="0">
                <a:solidFill>
                  <a:srgbClr val="0070C0"/>
                </a:solidFill>
              </a:rPr>
              <a:t>ш</a:t>
            </a:r>
            <a:r>
              <a:rPr lang="ru-RU" dirty="0" smtClean="0">
                <a:solidFill>
                  <a:srgbClr val="0070C0"/>
                </a:solidFill>
              </a:rPr>
              <a:t>	 	</a:t>
            </a:r>
            <a:r>
              <a:rPr lang="ru-RU" i="1" dirty="0" smtClean="0">
                <a:solidFill>
                  <a:srgbClr val="0070C0"/>
                </a:solidFill>
              </a:rPr>
              <a:t>Ш </a:t>
            </a:r>
            <a:r>
              <a:rPr lang="ru-RU" i="1" dirty="0" err="1" smtClean="0">
                <a:solidFill>
                  <a:srgbClr val="0070C0"/>
                </a:solidFill>
              </a:rPr>
              <a:t>ш</a:t>
            </a:r>
            <a:r>
              <a:rPr lang="ru-RU" dirty="0" smtClean="0">
                <a:solidFill>
                  <a:srgbClr val="0070C0"/>
                </a:solidFill>
              </a:rPr>
              <a:t>    [ш]      	       	</a:t>
            </a:r>
            <a:r>
              <a:rPr lang="ru-RU" dirty="0" err="1" smtClean="0">
                <a:solidFill>
                  <a:srgbClr val="0070C0"/>
                </a:solidFill>
              </a:rPr>
              <a:t>ша</a:t>
            </a:r>
            <a:r>
              <a:rPr lang="ru-RU" dirty="0" smtClean="0">
                <a:solidFill>
                  <a:srgbClr val="0070C0"/>
                </a:solidFill>
              </a:rPr>
              <a:t>	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27. Щ </a:t>
            </a:r>
            <a:r>
              <a:rPr lang="ru-RU" b="1" dirty="0" err="1" smtClean="0">
                <a:solidFill>
                  <a:srgbClr val="0070C0"/>
                </a:solidFill>
              </a:rPr>
              <a:t>щ</a:t>
            </a:r>
            <a:r>
              <a:rPr lang="ru-RU" dirty="0" smtClean="0">
                <a:solidFill>
                  <a:srgbClr val="0070C0"/>
                </a:solidFill>
              </a:rPr>
              <a:t>	 	</a:t>
            </a:r>
            <a:r>
              <a:rPr lang="ru-RU" i="1" dirty="0" smtClean="0">
                <a:solidFill>
                  <a:srgbClr val="0070C0"/>
                </a:solidFill>
              </a:rPr>
              <a:t>Щ </a:t>
            </a:r>
            <a:r>
              <a:rPr lang="ru-RU" i="1" dirty="0" err="1" smtClean="0">
                <a:solidFill>
                  <a:srgbClr val="0070C0"/>
                </a:solidFill>
              </a:rPr>
              <a:t>щ</a:t>
            </a:r>
            <a:r>
              <a:rPr lang="ru-RU" i="1" dirty="0" smtClean="0">
                <a:solidFill>
                  <a:srgbClr val="0070C0"/>
                </a:solidFill>
              </a:rPr>
              <a:t>    </a:t>
            </a:r>
            <a:r>
              <a:rPr lang="ru-RU" dirty="0" smtClean="0">
                <a:solidFill>
                  <a:srgbClr val="0070C0"/>
                </a:solidFill>
              </a:rPr>
              <a:t>[</a:t>
            </a:r>
            <a:r>
              <a:rPr lang="ru-RU" dirty="0" err="1" smtClean="0">
                <a:solidFill>
                  <a:srgbClr val="0070C0"/>
                </a:solidFill>
              </a:rPr>
              <a:t>ш’ш</a:t>
            </a:r>
            <a:r>
              <a:rPr lang="ru-RU" dirty="0" smtClean="0">
                <a:solidFill>
                  <a:srgbClr val="0070C0"/>
                </a:solidFill>
              </a:rPr>
              <a:t>’]   </a:t>
            </a:r>
            <a:r>
              <a:rPr lang="es-ES_tradnl" dirty="0" smtClean="0">
                <a:solidFill>
                  <a:srgbClr val="0070C0"/>
                </a:solidFill>
              </a:rPr>
              <a:t>   </a:t>
            </a: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es-ES_tradnl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      	ща</a:t>
            </a:r>
          </a:p>
          <a:p>
            <a:endParaRPr lang="ru-RU" dirty="0"/>
          </a:p>
        </p:txBody>
      </p:sp>
      <p:pic>
        <p:nvPicPr>
          <p:cNvPr id="4" name="ч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30911" y="148478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" name="ш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30911" y="2514600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6" name="щ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0232" y="3573016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/>
              <a:t>ъ,ы,ь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lvl="0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28. </a:t>
            </a:r>
            <a:r>
              <a:rPr lang="ru-RU" b="1" dirty="0" err="1" smtClean="0">
                <a:solidFill>
                  <a:srgbClr val="00B050"/>
                </a:solidFill>
              </a:rPr>
              <a:t>ъ</a:t>
            </a:r>
            <a:r>
              <a:rPr lang="ru-RU" dirty="0" smtClean="0"/>
              <a:t>	</a:t>
            </a:r>
            <a:r>
              <a:rPr lang="ru-RU" dirty="0" smtClean="0">
                <a:solidFill>
                  <a:srgbClr val="00B050"/>
                </a:solidFill>
              </a:rPr>
              <a:t>        </a:t>
            </a:r>
            <a:r>
              <a:rPr lang="ru-RU" i="1" dirty="0" err="1" smtClean="0">
                <a:solidFill>
                  <a:srgbClr val="00B050"/>
                </a:solidFill>
              </a:rPr>
              <a:t>ъ</a:t>
            </a:r>
            <a:r>
              <a:rPr lang="ru-RU" i="1" dirty="0" smtClean="0">
                <a:solidFill>
                  <a:srgbClr val="00B050"/>
                </a:solidFill>
              </a:rPr>
              <a:t> </a:t>
            </a:r>
            <a:r>
              <a:rPr lang="ru-RU" dirty="0" smtClean="0"/>
              <a:t>	----	</a:t>
            </a:r>
            <a:r>
              <a:rPr lang="es-ES_tradnl" sz="2800" dirty="0" smtClean="0">
                <a:solidFill>
                  <a:srgbClr val="7030A0"/>
                </a:solidFill>
              </a:rPr>
              <a:t>signo duro</a:t>
            </a:r>
            <a:r>
              <a:rPr lang="ru-RU" sz="2800" dirty="0" smtClean="0"/>
              <a:t>	</a:t>
            </a:r>
            <a:r>
              <a:rPr lang="ru-RU" dirty="0" smtClean="0"/>
              <a:t>			</a:t>
            </a:r>
          </a:p>
          <a:p>
            <a:pPr marL="82296" lv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29. ы</a:t>
            </a:r>
            <a:r>
              <a:rPr lang="ru-RU" dirty="0" smtClean="0">
                <a:solidFill>
                  <a:srgbClr val="FF0000"/>
                </a:solidFill>
              </a:rPr>
              <a:t>	        </a:t>
            </a:r>
            <a:r>
              <a:rPr lang="ru-RU" i="1" dirty="0" smtClean="0">
                <a:solidFill>
                  <a:srgbClr val="FF0000"/>
                </a:solidFill>
              </a:rPr>
              <a:t>ы	</a:t>
            </a:r>
            <a:r>
              <a:rPr lang="ru-RU" dirty="0" smtClean="0">
                <a:solidFill>
                  <a:srgbClr val="FF0000"/>
                </a:solidFill>
              </a:rPr>
              <a:t>	[ы]		       	ы</a:t>
            </a:r>
            <a:r>
              <a:rPr lang="ru-RU" dirty="0" smtClean="0"/>
              <a:t>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30. </a:t>
            </a:r>
            <a:r>
              <a:rPr lang="ru-RU" b="1" dirty="0" err="1" smtClean="0">
                <a:solidFill>
                  <a:srgbClr val="00B050"/>
                </a:solidFill>
              </a:rPr>
              <a:t>ь</a:t>
            </a:r>
            <a:r>
              <a:rPr lang="ru-RU" dirty="0" smtClean="0"/>
              <a:t>	</a:t>
            </a:r>
            <a:r>
              <a:rPr lang="ru-RU" dirty="0" smtClean="0">
                <a:solidFill>
                  <a:srgbClr val="00B050"/>
                </a:solidFill>
              </a:rPr>
              <a:t>        </a:t>
            </a:r>
            <a:r>
              <a:rPr lang="ru-RU" i="1" dirty="0" err="1" smtClean="0">
                <a:solidFill>
                  <a:srgbClr val="00B050"/>
                </a:solidFill>
              </a:rPr>
              <a:t>ь</a:t>
            </a:r>
            <a:r>
              <a:rPr lang="ru-RU" dirty="0" smtClean="0"/>
              <a:t>	</a:t>
            </a:r>
            <a:r>
              <a:rPr lang="es-ES_tradnl" dirty="0" smtClean="0"/>
              <a:t>	</a:t>
            </a:r>
            <a:r>
              <a:rPr lang="ru-RU" dirty="0" smtClean="0"/>
              <a:t>----	</a:t>
            </a:r>
            <a:r>
              <a:rPr lang="es-ES_tradnl" sz="2800" dirty="0" smtClean="0">
                <a:solidFill>
                  <a:srgbClr val="7030A0"/>
                </a:solidFill>
              </a:rPr>
              <a:t>signo blando</a:t>
            </a:r>
            <a:endParaRPr lang="ru-RU" sz="2800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4" name="ы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2526452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Э, Ю, Я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lv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31. Э </a:t>
            </a:r>
            <a:r>
              <a:rPr lang="ru-RU" b="1" dirty="0" err="1" smtClean="0">
                <a:solidFill>
                  <a:srgbClr val="FF0000"/>
                </a:solidFill>
              </a:rPr>
              <a:t>э</a:t>
            </a:r>
            <a:r>
              <a:rPr lang="ru-RU" b="1" dirty="0" smtClean="0">
                <a:solidFill>
                  <a:srgbClr val="FF0000"/>
                </a:solidFill>
              </a:rPr>
              <a:t>	           </a:t>
            </a:r>
            <a:r>
              <a:rPr lang="ru-RU" i="1" dirty="0" smtClean="0">
                <a:solidFill>
                  <a:srgbClr val="FF0000"/>
                </a:solidFill>
              </a:rPr>
              <a:t>Э </a:t>
            </a:r>
            <a:r>
              <a:rPr lang="ru-RU" i="1" dirty="0" err="1" smtClean="0">
                <a:solidFill>
                  <a:srgbClr val="FF0000"/>
                </a:solidFill>
              </a:rPr>
              <a:t>э</a:t>
            </a:r>
            <a:r>
              <a:rPr lang="ru-RU" dirty="0" smtClean="0">
                <a:solidFill>
                  <a:srgbClr val="FF0000"/>
                </a:solidFill>
              </a:rPr>
              <a:t>	      [э]		э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32. Ю </a:t>
            </a:r>
            <a:r>
              <a:rPr lang="ru-RU" b="1" dirty="0" err="1" smtClean="0">
                <a:solidFill>
                  <a:srgbClr val="FF0000"/>
                </a:solidFill>
              </a:rPr>
              <a:t>ю</a:t>
            </a:r>
            <a:r>
              <a:rPr lang="ru-RU" b="1" dirty="0" smtClean="0">
                <a:solidFill>
                  <a:srgbClr val="FF0000"/>
                </a:solidFill>
              </a:rPr>
              <a:t>           </a:t>
            </a:r>
            <a:r>
              <a:rPr lang="ru-RU" i="1" dirty="0" smtClean="0">
                <a:solidFill>
                  <a:srgbClr val="FF0000"/>
                </a:solidFill>
              </a:rPr>
              <a:t>Ю </a:t>
            </a:r>
            <a:r>
              <a:rPr lang="ru-RU" i="1" dirty="0" err="1" smtClean="0">
                <a:solidFill>
                  <a:srgbClr val="FF0000"/>
                </a:solidFill>
              </a:rPr>
              <a:t>ю</a:t>
            </a:r>
            <a:r>
              <a:rPr lang="ru-RU" dirty="0" smtClean="0">
                <a:solidFill>
                  <a:srgbClr val="FF0000"/>
                </a:solidFill>
              </a:rPr>
              <a:t>	      [</a:t>
            </a:r>
            <a:r>
              <a:rPr lang="ru-RU" dirty="0" err="1" smtClean="0">
                <a:solidFill>
                  <a:srgbClr val="FF0000"/>
                </a:solidFill>
              </a:rPr>
              <a:t>йу</a:t>
            </a:r>
            <a:r>
              <a:rPr lang="ru-RU" dirty="0" smtClean="0">
                <a:solidFill>
                  <a:srgbClr val="FF0000"/>
                </a:solidFill>
              </a:rPr>
              <a:t>]		ю						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33. Я </a:t>
            </a:r>
            <a:r>
              <a:rPr lang="ru-RU" b="1" dirty="0" err="1" smtClean="0">
                <a:solidFill>
                  <a:srgbClr val="FF0000"/>
                </a:solidFill>
              </a:rPr>
              <a:t>я</a:t>
            </a:r>
            <a:r>
              <a:rPr lang="ru-RU" dirty="0" smtClean="0">
                <a:solidFill>
                  <a:srgbClr val="FF0000"/>
                </a:solidFill>
              </a:rPr>
              <a:t>	          </a:t>
            </a:r>
            <a:r>
              <a:rPr lang="ru-RU" i="1" dirty="0" smtClean="0">
                <a:solidFill>
                  <a:srgbClr val="FF0000"/>
                </a:solidFill>
              </a:rPr>
              <a:t>Я </a:t>
            </a:r>
            <a:r>
              <a:rPr lang="ru-RU" i="1" dirty="0" err="1" smtClean="0">
                <a:solidFill>
                  <a:srgbClr val="FF0000"/>
                </a:solidFill>
              </a:rPr>
              <a:t>я</a:t>
            </a:r>
            <a:r>
              <a:rPr lang="ru-RU" i="1" dirty="0" smtClean="0">
                <a:solidFill>
                  <a:srgbClr val="FF0000"/>
                </a:solidFill>
              </a:rPr>
              <a:t> 	      </a:t>
            </a:r>
            <a:r>
              <a:rPr lang="ru-RU" dirty="0" smtClean="0">
                <a:solidFill>
                  <a:srgbClr val="FF0000"/>
                </a:solidFill>
              </a:rPr>
              <a:t>[</a:t>
            </a:r>
            <a:r>
              <a:rPr lang="ru-RU" dirty="0" err="1" smtClean="0">
                <a:solidFill>
                  <a:srgbClr val="FF0000"/>
                </a:solidFill>
              </a:rPr>
              <a:t>йа</a:t>
            </a:r>
            <a:r>
              <a:rPr lang="ru-RU" dirty="0" smtClean="0">
                <a:solidFill>
                  <a:srgbClr val="FF0000"/>
                </a:solidFill>
              </a:rPr>
              <a:t>]</a:t>
            </a:r>
            <a:r>
              <a:rPr lang="ru-RU" i="1" dirty="0" smtClean="0">
                <a:solidFill>
                  <a:srgbClr val="FF0000"/>
                </a:solidFill>
              </a:rPr>
              <a:t>		</a:t>
            </a:r>
            <a:r>
              <a:rPr lang="ru-RU" dirty="0" smtClean="0">
                <a:solidFill>
                  <a:srgbClr val="FF0000"/>
                </a:solidFill>
              </a:rPr>
              <a:t>я</a:t>
            </a:r>
          </a:p>
          <a:p>
            <a:endParaRPr lang="ru-RU" dirty="0"/>
          </a:p>
        </p:txBody>
      </p:sp>
      <p:pic>
        <p:nvPicPr>
          <p:cNvPr id="4" name="э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91262" y="1459528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5" name="ю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6256" y="2523325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6" name="я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91262" y="3573016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7030A0"/>
                </a:solidFill>
              </a:rPr>
              <a:t>Comentarios 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s-ES_tradnl" sz="2400" dirty="0" smtClean="0">
                <a:solidFill>
                  <a:srgbClr val="7030A0"/>
                </a:solidFill>
              </a:rPr>
              <a:t>La transcripción </a:t>
            </a:r>
            <a:r>
              <a:rPr lang="en-US" sz="2400" dirty="0" smtClean="0">
                <a:solidFill>
                  <a:srgbClr val="7030A0"/>
                </a:solidFill>
              </a:rPr>
              <a:t>[</a:t>
            </a:r>
            <a:r>
              <a:rPr lang="en-US" sz="2400" dirty="0" err="1" smtClean="0">
                <a:solidFill>
                  <a:srgbClr val="7030A0"/>
                </a:solidFill>
              </a:rPr>
              <a:t>signos</a:t>
            </a:r>
            <a:r>
              <a:rPr lang="en-US" sz="2400" dirty="0" smtClean="0">
                <a:solidFill>
                  <a:srgbClr val="7030A0"/>
                </a:solidFill>
              </a:rPr>
              <a:t> entre </a:t>
            </a:r>
            <a:r>
              <a:rPr lang="en-US" sz="2400" dirty="0" err="1" smtClean="0">
                <a:solidFill>
                  <a:srgbClr val="7030A0"/>
                </a:solidFill>
              </a:rPr>
              <a:t>corchetes</a:t>
            </a:r>
            <a:r>
              <a:rPr lang="en-US" sz="2400" dirty="0" smtClean="0">
                <a:solidFill>
                  <a:srgbClr val="7030A0"/>
                </a:solidFill>
              </a:rPr>
              <a:t>] </a:t>
            </a:r>
            <a:r>
              <a:rPr lang="es-ES_tradnl" sz="2400" dirty="0" smtClean="0">
                <a:solidFill>
                  <a:srgbClr val="7030A0"/>
                </a:solidFill>
              </a:rPr>
              <a:t>m</a:t>
            </a:r>
            <a:r>
              <a:rPr lang="en-US" sz="2400" dirty="0" err="1" smtClean="0">
                <a:solidFill>
                  <a:srgbClr val="7030A0"/>
                </a:solidFill>
              </a:rPr>
              <a:t>uestra</a:t>
            </a:r>
            <a:r>
              <a:rPr lang="en-US" sz="2400" dirty="0" smtClean="0">
                <a:solidFill>
                  <a:srgbClr val="7030A0"/>
                </a:solidFill>
              </a:rPr>
              <a:t> la </a:t>
            </a:r>
            <a:r>
              <a:rPr lang="en-US" sz="2400" dirty="0" err="1" smtClean="0">
                <a:solidFill>
                  <a:srgbClr val="7030A0"/>
                </a:solidFill>
              </a:rPr>
              <a:t>pronunciación</a:t>
            </a:r>
            <a:r>
              <a:rPr lang="en-US" sz="2400" dirty="0" smtClean="0">
                <a:solidFill>
                  <a:srgbClr val="7030A0"/>
                </a:solidFill>
              </a:rPr>
              <a:t> de </a:t>
            </a:r>
            <a:r>
              <a:rPr lang="en-US" sz="2400" dirty="0" err="1" smtClean="0">
                <a:solidFill>
                  <a:srgbClr val="7030A0"/>
                </a:solidFill>
              </a:rPr>
              <a:t>sonidos</a:t>
            </a:r>
            <a:r>
              <a:rPr lang="en-US" sz="2400" dirty="0" smtClean="0">
                <a:solidFill>
                  <a:srgbClr val="7030A0"/>
                </a:solidFill>
              </a:rPr>
              <a:t>.</a:t>
            </a:r>
          </a:p>
          <a:p>
            <a:pPr marL="82296" indent="0">
              <a:buNone/>
            </a:pPr>
            <a:r>
              <a:rPr lang="es-ES_tradnl" sz="2400" dirty="0" smtClean="0">
                <a:solidFill>
                  <a:srgbClr val="7030A0"/>
                </a:solidFill>
              </a:rPr>
              <a:t>¡NB! 1) Las letras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ъ</a:t>
            </a:r>
            <a:r>
              <a:rPr lang="ru-RU" sz="2400" dirty="0" smtClean="0">
                <a:solidFill>
                  <a:srgbClr val="7030A0"/>
                </a:solidFill>
              </a:rPr>
              <a:t>,</a:t>
            </a:r>
            <a:r>
              <a:rPr lang="ru-RU" sz="2400" b="1" dirty="0" smtClean="0"/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ы</a:t>
            </a:r>
            <a:r>
              <a:rPr lang="ru-RU" sz="2400" dirty="0" smtClean="0">
                <a:solidFill>
                  <a:srgbClr val="7030A0"/>
                </a:solidFill>
              </a:rPr>
              <a:t>,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ь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(28, 29, 30)</a:t>
            </a:r>
            <a:r>
              <a:rPr lang="ru-RU" sz="2400" dirty="0" smtClean="0"/>
              <a:t> </a:t>
            </a:r>
            <a:r>
              <a:rPr lang="es-ES_tradnl" sz="2400" dirty="0" smtClean="0">
                <a:solidFill>
                  <a:srgbClr val="7030A0"/>
                </a:solidFill>
              </a:rPr>
              <a:t>no tienen mayúsculas, ya que en ruso ninguna palabra empieza con estos caracteres.</a:t>
            </a:r>
          </a:p>
          <a:p>
            <a:pPr marL="82296" indent="0">
              <a:buNone/>
            </a:pPr>
            <a:r>
              <a:rPr lang="es-ES_tradnl" sz="2400" dirty="0" smtClean="0">
                <a:solidFill>
                  <a:srgbClr val="7030A0"/>
                </a:solidFill>
              </a:rPr>
              <a:t>2) Por costumbre en los libros rusos la letra </a:t>
            </a:r>
            <a:r>
              <a:rPr lang="ru-RU" sz="2400" b="1" dirty="0" smtClean="0">
                <a:solidFill>
                  <a:srgbClr val="FF0000"/>
                </a:solidFill>
              </a:rPr>
              <a:t>Ё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ё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(7)</a:t>
            </a:r>
            <a:r>
              <a:rPr lang="ru-RU" sz="2400" dirty="0" smtClean="0"/>
              <a:t> </a:t>
            </a:r>
            <a:r>
              <a:rPr lang="es-ES_tradnl" sz="2400" dirty="0" smtClean="0">
                <a:solidFill>
                  <a:srgbClr val="7030A0"/>
                </a:solidFill>
              </a:rPr>
              <a:t>se escribe igual que la </a:t>
            </a:r>
            <a:r>
              <a:rPr lang="ru-RU" sz="2400" b="1" dirty="0" smtClean="0">
                <a:solidFill>
                  <a:srgbClr val="FF0000"/>
                </a:solidFill>
              </a:rPr>
              <a:t>Е </a:t>
            </a:r>
            <a:r>
              <a:rPr lang="ru-RU" sz="2400" b="1" dirty="0" err="1" smtClean="0">
                <a:solidFill>
                  <a:srgbClr val="FF0000"/>
                </a:solidFill>
              </a:rPr>
              <a:t>е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(6)</a:t>
            </a:r>
            <a:r>
              <a:rPr lang="es-ES_tradnl" sz="2400" dirty="0">
                <a:solidFill>
                  <a:srgbClr val="7030A0"/>
                </a:solidFill>
              </a:rPr>
              <a:t>,</a:t>
            </a:r>
            <a:r>
              <a:rPr lang="es-ES_tradnl" sz="2400" dirty="0" smtClean="0"/>
              <a:t> </a:t>
            </a:r>
            <a:r>
              <a:rPr lang="es-ES_tradnl" sz="2400" dirty="0" smtClean="0">
                <a:solidFill>
                  <a:srgbClr val="7030A0"/>
                </a:solidFill>
              </a:rPr>
              <a:t>es decir sin la diéresis.</a:t>
            </a:r>
          </a:p>
          <a:p>
            <a:pPr marL="82296" indent="0">
              <a:buNone/>
            </a:pPr>
            <a:r>
              <a:rPr lang="es-ES_tradnl" sz="2400" dirty="0" smtClean="0">
                <a:solidFill>
                  <a:srgbClr val="7030A0"/>
                </a:solidFill>
              </a:rPr>
              <a:t>3) La</a:t>
            </a:r>
            <a:r>
              <a:rPr lang="es-ES_tradnl" sz="2400" b="1" dirty="0" smtClean="0">
                <a:solidFill>
                  <a:srgbClr val="7030A0"/>
                </a:solidFill>
              </a:rPr>
              <a:t> letra </a:t>
            </a:r>
            <a:r>
              <a:rPr lang="es-ES_tradnl" sz="2400" dirty="0" smtClean="0">
                <a:solidFill>
                  <a:srgbClr val="7030A0"/>
                </a:solidFill>
              </a:rPr>
              <a:t>es el signo de la escritura, y el</a:t>
            </a:r>
            <a:r>
              <a:rPr lang="es-ES_tradnl" sz="2400" b="1" dirty="0" smtClean="0">
                <a:solidFill>
                  <a:srgbClr val="7030A0"/>
                </a:solidFill>
              </a:rPr>
              <a:t> sonido </a:t>
            </a:r>
            <a:r>
              <a:rPr lang="es-ES_tradnl" sz="2400" dirty="0" smtClean="0">
                <a:solidFill>
                  <a:srgbClr val="7030A0"/>
                </a:solidFill>
              </a:rPr>
              <a:t>es la unidad del habla.</a:t>
            </a:r>
            <a:endParaRPr lang="en-US" sz="24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effectLst/>
              </a:rPr>
              <a:t>Saludo</a:t>
            </a:r>
            <a:r>
              <a:rPr lang="en-US" sz="3600" dirty="0" smtClean="0">
                <a:solidFill>
                  <a:srgbClr val="7030A0"/>
                </a:solidFill>
                <a:effectLst/>
              </a:rPr>
              <a:t> de </a:t>
            </a:r>
            <a:r>
              <a:rPr lang="en-US" sz="3600" dirty="0" err="1" smtClean="0">
                <a:solidFill>
                  <a:srgbClr val="7030A0"/>
                </a:solidFill>
                <a:effectLst/>
              </a:rPr>
              <a:t>bienvenida</a:t>
            </a:r>
            <a:endParaRPr lang="ru-RU" sz="3600" dirty="0">
              <a:solidFill>
                <a:srgbClr val="7030A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s-ES_tradnl" i="1" dirty="0" smtClean="0">
                <a:solidFill>
                  <a:srgbClr val="7030A0"/>
                </a:solidFill>
              </a:rPr>
              <a:t>Queridos alumnos:</a:t>
            </a:r>
          </a:p>
          <a:p>
            <a:pPr marL="82296" indent="0">
              <a:buNone/>
            </a:pPr>
            <a:r>
              <a:rPr lang="es-ES_tradnl" sz="2800" i="1" dirty="0" smtClean="0">
                <a:solidFill>
                  <a:srgbClr val="7030A0"/>
                </a:solidFill>
              </a:rPr>
              <a:t>¡Bienvenidos al mundo de la lengua Rusa! </a:t>
            </a:r>
          </a:p>
          <a:p>
            <a:pPr marL="82296" indent="0">
              <a:buNone/>
            </a:pPr>
            <a:r>
              <a:rPr lang="es-ES_tradnl" sz="2800" i="1" dirty="0" smtClean="0">
                <a:solidFill>
                  <a:srgbClr val="7030A0"/>
                </a:solidFill>
              </a:rPr>
              <a:t>En este programa Uds conocerán las letras del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es-ES_tradnl" sz="2800" i="1" dirty="0" smtClean="0">
                <a:solidFill>
                  <a:srgbClr val="7030A0"/>
                </a:solidFill>
              </a:rPr>
              <a:t>alfabeto ruso y sonidos representados por ellas.</a:t>
            </a:r>
          </a:p>
          <a:p>
            <a:pPr marL="82296" indent="0">
              <a:buNone/>
            </a:pPr>
            <a:r>
              <a:rPr lang="es-ES_tradnl" sz="2800" i="1" dirty="0" smtClean="0">
                <a:solidFill>
                  <a:srgbClr val="7030A0"/>
                </a:solidFill>
              </a:rPr>
              <a:t>Escuchen</a:t>
            </a:r>
            <a:r>
              <a:rPr lang="es-ES_tradnl" sz="2800" i="1" dirty="0">
                <a:solidFill>
                  <a:srgbClr val="7030A0"/>
                </a:solidFill>
              </a:rPr>
              <a:t> </a:t>
            </a:r>
            <a:r>
              <a:rPr lang="es-ES_tradnl" sz="2800" i="1" dirty="0" smtClean="0">
                <a:solidFill>
                  <a:srgbClr val="7030A0"/>
                </a:solidFill>
              </a:rPr>
              <a:t>y léan los comentarios.</a:t>
            </a:r>
          </a:p>
          <a:p>
            <a:pPr marL="82296" indent="0">
              <a:buNone/>
            </a:pPr>
            <a:r>
              <a:rPr lang="es-ES_tradnl" sz="2800" i="1" dirty="0" smtClean="0">
                <a:solidFill>
                  <a:srgbClr val="7030A0"/>
                </a:solidFill>
              </a:rPr>
              <a:t>Para escuchar el sonido hay que pinchar el altavoz: </a:t>
            </a:r>
          </a:p>
        </p:txBody>
      </p:sp>
      <p:pic>
        <p:nvPicPr>
          <p:cNvPr id="4" name="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612321"/>
            <a:ext cx="609600" cy="6096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5" name="б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544522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7030A0"/>
                </a:solidFill>
              </a:rPr>
              <a:t>Clasificación de las letras y los sonidos. </a:t>
            </a:r>
            <a:br>
              <a:rPr lang="es-ES_tradnl" sz="3200" dirty="0" smtClean="0">
                <a:solidFill>
                  <a:srgbClr val="7030A0"/>
                </a:solidFill>
              </a:rPr>
            </a:br>
            <a:r>
              <a:rPr lang="es-ES_tradnl" sz="3200" dirty="0" smtClean="0">
                <a:solidFill>
                  <a:srgbClr val="7030A0"/>
                </a:solidFill>
              </a:rPr>
              <a:t>Vocales 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s-ES_tradnl" dirty="0" smtClean="0">
                <a:solidFill>
                  <a:srgbClr val="7030A0"/>
                </a:solidFill>
              </a:rPr>
              <a:t>Las </a:t>
            </a:r>
            <a:r>
              <a:rPr lang="es-ES_tradnl" dirty="0" smtClean="0">
                <a:solidFill>
                  <a:srgbClr val="FF0000"/>
                </a:solidFill>
              </a:rPr>
              <a:t>vocales </a:t>
            </a:r>
            <a:r>
              <a:rPr lang="es-ES_tradnl" dirty="0" smtClean="0">
                <a:solidFill>
                  <a:srgbClr val="7030A0"/>
                </a:solidFill>
              </a:rPr>
              <a:t>en total son 10:</a:t>
            </a: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А</a:t>
            </a:r>
            <a:r>
              <a:rPr lang="es-ES_tradnl" sz="2800" dirty="0" smtClean="0">
                <a:solidFill>
                  <a:srgbClr val="0070C0"/>
                </a:solidFill>
              </a:rPr>
              <a:t> </a:t>
            </a:r>
            <a:r>
              <a:rPr lang="es-ES_tradnl" sz="2800" dirty="0" smtClean="0">
                <a:solidFill>
                  <a:srgbClr val="FF0000"/>
                </a:solidFill>
              </a:rPr>
              <a:t>(</a:t>
            </a:r>
            <a:r>
              <a:rPr lang="ru-RU" sz="2800" dirty="0" smtClean="0">
                <a:solidFill>
                  <a:srgbClr val="FF0000"/>
                </a:solidFill>
              </a:rPr>
              <a:t>1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</a:rPr>
              <a:t>Е</a:t>
            </a:r>
            <a:r>
              <a:rPr lang="es-ES_tradnl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smtClean="0">
                <a:solidFill>
                  <a:srgbClr val="FF0000"/>
                </a:solidFill>
              </a:rPr>
              <a:t>6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</a:rPr>
              <a:t>Ё</a:t>
            </a:r>
            <a:r>
              <a:rPr lang="es-ES_tradnl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smtClean="0">
                <a:solidFill>
                  <a:srgbClr val="FF0000"/>
                </a:solidFill>
              </a:rPr>
              <a:t>7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</a:rPr>
              <a:t>И</a:t>
            </a:r>
            <a:r>
              <a:rPr lang="es-ES_tradnl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smtClean="0">
                <a:solidFill>
                  <a:srgbClr val="FF0000"/>
                </a:solidFill>
              </a:rPr>
              <a:t>10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</a:rPr>
              <a:t>О</a:t>
            </a:r>
            <a:r>
              <a:rPr lang="es-ES_tradnl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smtClean="0">
                <a:solidFill>
                  <a:srgbClr val="FF0000"/>
                </a:solidFill>
              </a:rPr>
              <a:t>16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,</a:t>
            </a:r>
          </a:p>
          <a:p>
            <a:endParaRPr lang="es-ES_tradnl" sz="2800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У</a:t>
            </a:r>
            <a:r>
              <a:rPr lang="es-ES_tradnl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smtClean="0">
                <a:solidFill>
                  <a:srgbClr val="FF0000"/>
                </a:solidFill>
              </a:rPr>
              <a:t>21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</a:rPr>
              <a:t>Ы</a:t>
            </a:r>
            <a:r>
              <a:rPr lang="es-ES_tradnl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smtClean="0">
                <a:solidFill>
                  <a:srgbClr val="FF0000"/>
                </a:solidFill>
              </a:rPr>
              <a:t>29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</a:rPr>
              <a:t>Э</a:t>
            </a:r>
            <a:r>
              <a:rPr lang="es-ES_tradnl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smtClean="0">
                <a:solidFill>
                  <a:srgbClr val="FF0000"/>
                </a:solidFill>
              </a:rPr>
              <a:t>31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</a:rPr>
              <a:t>Ю</a:t>
            </a:r>
            <a:r>
              <a:rPr lang="es-ES_tradnl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smtClean="0">
                <a:solidFill>
                  <a:srgbClr val="FF0000"/>
                </a:solidFill>
              </a:rPr>
              <a:t>32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</a:rPr>
              <a:t>Я</a:t>
            </a:r>
            <a:r>
              <a:rPr lang="es-ES_tradnl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smtClean="0">
                <a:solidFill>
                  <a:srgbClr val="FF0000"/>
                </a:solidFill>
              </a:rPr>
              <a:t>33</a:t>
            </a:r>
            <a:r>
              <a:rPr lang="es-ES_tradnl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</a:p>
          <a:p>
            <a:endParaRPr lang="ru-RU" sz="2800" dirty="0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7030A0"/>
                </a:solidFill>
              </a:rPr>
              <a:t>Consonantes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s-ES_tradnl" dirty="0" smtClean="0">
                <a:solidFill>
                  <a:srgbClr val="7030A0"/>
                </a:solidFill>
              </a:rPr>
              <a:t>Las</a:t>
            </a:r>
            <a:r>
              <a:rPr lang="es-ES_tradnl" dirty="0" smtClean="0">
                <a:solidFill>
                  <a:srgbClr val="0070C0"/>
                </a:solidFill>
              </a:rPr>
              <a:t> consonantes </a:t>
            </a:r>
            <a:r>
              <a:rPr lang="es-ES_tradnl" dirty="0" smtClean="0">
                <a:solidFill>
                  <a:srgbClr val="7030A0"/>
                </a:solidFill>
              </a:rPr>
              <a:t>en total son 21:</a:t>
            </a: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Б</a:t>
            </a:r>
            <a:r>
              <a:rPr lang="ru-RU" sz="2800" dirty="0" smtClean="0">
                <a:solidFill>
                  <a:srgbClr val="0070C0"/>
                </a:solidFill>
              </a:rPr>
              <a:t>(2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В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3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Г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4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Д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5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Ж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8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</a:p>
          <a:p>
            <a:pPr marL="82296" indent="0">
              <a:buNone/>
            </a:pPr>
            <a:endParaRPr lang="es-ES_tradnl" sz="2800" dirty="0" smtClean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З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9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Й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11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К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12</a:t>
            </a:r>
            <a:r>
              <a:rPr lang="es-ES_tradnl" sz="2800" dirty="0" smtClean="0">
                <a:solidFill>
                  <a:srgbClr val="0070C0"/>
                </a:solidFill>
              </a:rPr>
              <a:t>) 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Л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13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</a:t>
            </a:r>
            <a:r>
              <a:rPr lang="es-ES_tradnl" sz="2800" dirty="0" smtClean="0">
                <a:solidFill>
                  <a:srgbClr val="0070C0"/>
                </a:solidFill>
              </a:rPr>
              <a:t>  </a:t>
            </a:r>
            <a:r>
              <a:rPr lang="ru-RU" sz="2800" b="1" dirty="0" smtClean="0">
                <a:solidFill>
                  <a:srgbClr val="0070C0"/>
                </a:solidFill>
              </a:rPr>
              <a:t>М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14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</a:p>
          <a:p>
            <a:pPr marL="82296" indent="0">
              <a:buNone/>
            </a:pPr>
            <a:endParaRPr lang="es-ES_tradnl" sz="2800" dirty="0" smtClean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Н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15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П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17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Р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18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С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19</a:t>
            </a:r>
            <a:r>
              <a:rPr lang="es-ES_tradnl" sz="2800" dirty="0" smtClean="0">
                <a:solidFill>
                  <a:srgbClr val="0070C0"/>
                </a:solidFill>
              </a:rPr>
              <a:t>) 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Т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20</a:t>
            </a:r>
            <a:r>
              <a:rPr lang="es-ES_tradnl" sz="2800" dirty="0" smtClean="0">
                <a:solidFill>
                  <a:srgbClr val="0070C0"/>
                </a:solidFill>
              </a:rPr>
              <a:t>) </a:t>
            </a:r>
            <a:r>
              <a:rPr lang="ru-RU" sz="2800" dirty="0" smtClean="0">
                <a:solidFill>
                  <a:srgbClr val="0070C0"/>
                </a:solidFill>
              </a:rPr>
              <a:t>,</a:t>
            </a:r>
          </a:p>
          <a:p>
            <a:pPr marL="82296" indent="0">
              <a:buNone/>
            </a:pPr>
            <a:endParaRPr lang="es-ES_tradnl" sz="2800" dirty="0" smtClean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Ф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22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Х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23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Ц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24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Ч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25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Ш</a:t>
            </a:r>
            <a:r>
              <a:rPr lang="es-ES_tradnl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26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Щ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es-ES_tradnl" sz="2800" dirty="0" smtClean="0">
                <a:solidFill>
                  <a:srgbClr val="0070C0"/>
                </a:solidFill>
              </a:rPr>
              <a:t>(</a:t>
            </a:r>
            <a:r>
              <a:rPr lang="ru-RU" sz="2800" dirty="0" smtClean="0">
                <a:solidFill>
                  <a:srgbClr val="0070C0"/>
                </a:solidFill>
              </a:rPr>
              <a:t>27</a:t>
            </a:r>
            <a:r>
              <a:rPr lang="es-ES_tradnl" sz="2800" dirty="0" smtClean="0">
                <a:solidFill>
                  <a:srgbClr val="0070C0"/>
                </a:solidFill>
              </a:rPr>
              <a:t>)</a:t>
            </a:r>
            <a:endParaRPr lang="ru-RU" sz="2800" dirty="0" smtClean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7030A0"/>
                </a:solidFill>
              </a:rPr>
              <a:t>Signos 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s-ES_tradnl" dirty="0" smtClean="0">
                <a:solidFill>
                  <a:srgbClr val="7030A0"/>
                </a:solidFill>
              </a:rPr>
              <a:t>Los signos mudos son 2:</a:t>
            </a:r>
          </a:p>
          <a:p>
            <a:pPr marL="82296" indent="0"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ъ</a:t>
            </a:r>
            <a:r>
              <a:rPr lang="ru-RU" dirty="0" smtClean="0">
                <a:solidFill>
                  <a:srgbClr val="00B050"/>
                </a:solidFill>
              </a:rPr>
              <a:t> – </a:t>
            </a:r>
            <a:r>
              <a:rPr lang="es-ES_tradnl" dirty="0" smtClean="0">
                <a:solidFill>
                  <a:srgbClr val="7030A0"/>
                </a:solidFill>
              </a:rPr>
              <a:t>signo duro </a:t>
            </a:r>
            <a:r>
              <a:rPr lang="ru-RU" dirty="0" smtClean="0">
                <a:solidFill>
                  <a:srgbClr val="7030A0"/>
                </a:solidFill>
              </a:rPr>
              <a:t>(28)</a:t>
            </a:r>
          </a:p>
          <a:p>
            <a:pPr marL="82296" indent="0"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ь</a:t>
            </a:r>
            <a:r>
              <a:rPr lang="ru-RU" dirty="0" smtClean="0">
                <a:solidFill>
                  <a:srgbClr val="00B050"/>
                </a:solidFill>
              </a:rPr>
              <a:t> – </a:t>
            </a:r>
            <a:r>
              <a:rPr lang="es-ES_tradnl" dirty="0" smtClean="0">
                <a:solidFill>
                  <a:srgbClr val="7030A0"/>
                </a:solidFill>
              </a:rPr>
              <a:t>signo blando</a:t>
            </a:r>
            <a:r>
              <a:rPr lang="ru-RU" dirty="0" smtClean="0">
                <a:solidFill>
                  <a:srgbClr val="7030A0"/>
                </a:solidFill>
              </a:rPr>
              <a:t> (30) 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7030A0"/>
                </a:solidFill>
              </a:rPr>
              <a:t>Clasificación de las vocales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6</a:t>
            </a:r>
            <a:r>
              <a:rPr lang="es-ES_tradnl" sz="2800" b="1" dirty="0" smtClean="0">
                <a:solidFill>
                  <a:srgbClr val="7030A0"/>
                </a:solidFill>
              </a:rPr>
              <a:t> </a:t>
            </a:r>
            <a:r>
              <a:rPr lang="es-ES_tradnl" sz="2800" dirty="0" smtClean="0">
                <a:solidFill>
                  <a:srgbClr val="7030A0"/>
                </a:solidFill>
              </a:rPr>
              <a:t>letras designan las vocales simples (de un solo sonido):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А</a:t>
            </a:r>
            <a:r>
              <a:rPr lang="ru-RU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ru-RU" sz="3000" dirty="0" smtClean="0">
                <a:solidFill>
                  <a:srgbClr val="FF0000"/>
                </a:solidFill>
              </a:rPr>
              <a:t>[а]</a:t>
            </a:r>
          </a:p>
          <a:p>
            <a:pPr marL="82296" indent="0"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О</a:t>
            </a:r>
            <a:r>
              <a:rPr lang="ru-RU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ru-RU" sz="3000" dirty="0">
                <a:solidFill>
                  <a:srgbClr val="FF0000"/>
                </a:solidFill>
              </a:rPr>
              <a:t>[о]</a:t>
            </a:r>
            <a:endParaRPr lang="ru-RU" sz="3000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У 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ru-RU" sz="3000" dirty="0" smtClean="0">
                <a:solidFill>
                  <a:srgbClr val="FF0000"/>
                </a:solidFill>
              </a:rPr>
              <a:t>[у]</a:t>
            </a:r>
          </a:p>
          <a:p>
            <a:pPr marL="82296" indent="0"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Э 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ru-RU" sz="3000" dirty="0" smtClean="0">
                <a:solidFill>
                  <a:srgbClr val="FF0000"/>
                </a:solidFill>
              </a:rPr>
              <a:t>[э]</a:t>
            </a:r>
          </a:p>
          <a:p>
            <a:pPr marL="82296" indent="0"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Ы </a:t>
            </a:r>
            <a:r>
              <a:rPr lang="ru-RU" sz="3000" dirty="0" smtClean="0">
                <a:solidFill>
                  <a:srgbClr val="FF0000"/>
                </a:solidFill>
              </a:rPr>
              <a:t>[ы]</a:t>
            </a:r>
          </a:p>
          <a:p>
            <a:pPr marL="82296" indent="0">
              <a:buClr>
                <a:srgbClr val="3891A7"/>
              </a:buClr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И 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ru-RU" sz="3000" dirty="0" smtClean="0">
                <a:solidFill>
                  <a:srgbClr val="FF0000"/>
                </a:solidFill>
              </a:rPr>
              <a:t>[и</a:t>
            </a:r>
            <a:r>
              <a:rPr lang="ru-RU" sz="3000" dirty="0">
                <a:solidFill>
                  <a:srgbClr val="FF0000"/>
                </a:solidFill>
              </a:rPr>
              <a:t>]</a:t>
            </a:r>
          </a:p>
          <a:p>
            <a:pPr lvl="0">
              <a:buClr>
                <a:srgbClr val="3891A7"/>
              </a:buClr>
            </a:pPr>
            <a:endParaRPr lang="ru-RU" sz="3000" dirty="0">
              <a:solidFill>
                <a:srgbClr val="FF0000"/>
              </a:solidFill>
            </a:endParaRPr>
          </a:p>
          <a:p>
            <a:endParaRPr lang="ru-RU" sz="28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42487" y="2852936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5" name="о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66440" y="3333263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6" name="у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15816" y="3933056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э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33584" y="4406851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ы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42487" y="5021644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и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66440" y="5383348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538" y="33265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es-ES" sz="3100" dirty="0" smtClean="0">
                <a:solidFill>
                  <a:srgbClr val="7030A0"/>
                </a:solidFill>
              </a:rPr>
              <a:t>4 </a:t>
            </a:r>
            <a:r>
              <a:rPr lang="es-ES" sz="3100" dirty="0">
                <a:solidFill>
                  <a:srgbClr val="7030A0"/>
                </a:solidFill>
              </a:rPr>
              <a:t>letras designan las vocales que pueden sonar como </a:t>
            </a:r>
            <a:r>
              <a:rPr lang="es-ES" sz="3100" dirty="0" smtClean="0">
                <a:solidFill>
                  <a:srgbClr val="7030A0"/>
                </a:solidFill>
              </a:rPr>
              <a:t>compuestas o simples, según </a:t>
            </a:r>
            <a:r>
              <a:rPr lang="es-ES" sz="3100" dirty="0">
                <a:solidFill>
                  <a:srgbClr val="7030A0"/>
                </a:solidFill>
              </a:rPr>
              <a:t>su </a:t>
            </a:r>
            <a:r>
              <a:rPr lang="es-ES" sz="3100" dirty="0" smtClean="0">
                <a:solidFill>
                  <a:srgbClr val="7030A0"/>
                </a:solidFill>
              </a:rPr>
              <a:t>posición</a:t>
            </a:r>
            <a:r>
              <a:rPr lang="es-ES" sz="3100" dirty="0">
                <a:solidFill>
                  <a:srgbClr val="7030A0"/>
                </a:solidFill>
              </a:rPr>
              <a:t/>
            </a:r>
            <a:br>
              <a:rPr lang="es-ES" sz="3100" dirty="0">
                <a:solidFill>
                  <a:srgbClr val="7030A0"/>
                </a:solidFill>
              </a:rPr>
            </a:br>
            <a:endParaRPr lang="ru-RU" sz="31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Е</a:t>
            </a:r>
            <a:r>
              <a:rPr lang="ru-RU" sz="2800" dirty="0" smtClean="0">
                <a:solidFill>
                  <a:srgbClr val="FF0000"/>
                </a:solidFill>
              </a:rPr>
              <a:t>  [</a:t>
            </a:r>
            <a:r>
              <a:rPr lang="ru-RU" sz="2800" dirty="0" err="1">
                <a:solidFill>
                  <a:srgbClr val="FF0000"/>
                </a:solidFill>
              </a:rPr>
              <a:t>йэ</a:t>
            </a:r>
            <a:r>
              <a:rPr lang="ru-RU" sz="2800" dirty="0">
                <a:solidFill>
                  <a:srgbClr val="FF0000"/>
                </a:solidFill>
              </a:rPr>
              <a:t>/’э</a:t>
            </a:r>
            <a:r>
              <a:rPr lang="ru-RU" sz="2800" dirty="0" smtClean="0">
                <a:solidFill>
                  <a:srgbClr val="FF0000"/>
                </a:solidFill>
              </a:rPr>
              <a:t>]</a:t>
            </a:r>
          </a:p>
          <a:p>
            <a:pPr marL="82296" indent="0"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Ё  </a:t>
            </a:r>
            <a:r>
              <a:rPr lang="ru-RU" sz="2800" dirty="0" smtClean="0">
                <a:solidFill>
                  <a:srgbClr val="FF0000"/>
                </a:solidFill>
              </a:rPr>
              <a:t>[</a:t>
            </a:r>
            <a:r>
              <a:rPr lang="ru-RU" sz="2800" dirty="0" err="1">
                <a:solidFill>
                  <a:srgbClr val="FF0000"/>
                </a:solidFill>
              </a:rPr>
              <a:t>йо</a:t>
            </a:r>
            <a:r>
              <a:rPr lang="ru-RU" sz="2800" dirty="0">
                <a:solidFill>
                  <a:srgbClr val="FF0000"/>
                </a:solidFill>
              </a:rPr>
              <a:t>/’о</a:t>
            </a:r>
            <a:r>
              <a:rPr lang="ru-RU" sz="2800" dirty="0" smtClean="0">
                <a:solidFill>
                  <a:srgbClr val="FF0000"/>
                </a:solidFill>
              </a:rPr>
              <a:t>]</a:t>
            </a: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Ю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[</a:t>
            </a:r>
            <a:r>
              <a:rPr lang="ru-RU" sz="2800" dirty="0" err="1">
                <a:solidFill>
                  <a:srgbClr val="FF0000"/>
                </a:solidFill>
              </a:rPr>
              <a:t>йу</a:t>
            </a:r>
            <a:r>
              <a:rPr lang="ru-RU" sz="2800" dirty="0">
                <a:solidFill>
                  <a:srgbClr val="FF0000"/>
                </a:solidFill>
              </a:rPr>
              <a:t>/’у</a:t>
            </a:r>
            <a:r>
              <a:rPr lang="ru-RU" sz="2800" dirty="0" smtClean="0">
                <a:solidFill>
                  <a:srgbClr val="FF0000"/>
                </a:solidFill>
              </a:rPr>
              <a:t>]</a:t>
            </a: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Я</a:t>
            </a:r>
            <a:r>
              <a:rPr lang="ru-RU" sz="2800" dirty="0" smtClean="0">
                <a:solidFill>
                  <a:srgbClr val="FF0000"/>
                </a:solidFill>
              </a:rPr>
              <a:t>  [</a:t>
            </a:r>
            <a:r>
              <a:rPr lang="ru-RU" sz="2800" dirty="0" err="1" smtClean="0">
                <a:solidFill>
                  <a:srgbClr val="FF0000"/>
                </a:solidFill>
              </a:rPr>
              <a:t>йа</a:t>
            </a:r>
            <a:r>
              <a:rPr lang="ru-RU" sz="2800" dirty="0" smtClean="0">
                <a:solidFill>
                  <a:srgbClr val="FF0000"/>
                </a:solidFill>
              </a:rPr>
              <a:t>/’а]</a:t>
            </a:r>
            <a:endParaRPr lang="ru-RU" dirty="0"/>
          </a:p>
        </p:txBody>
      </p:sp>
      <p:pic>
        <p:nvPicPr>
          <p:cNvPr id="4" name="е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35896" y="1844824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5" name="ё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35896" y="2924944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6" name="ю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48732" y="3933056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я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68548" y="4891767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э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88024" y="1844824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о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99778" y="2924944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" name="у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99778" y="3933056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1" name="а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99778" y="4891767"/>
            <a:ext cx="6096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62283308"/>
      </p:ext>
    </p:extLst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7030A0"/>
                </a:solidFill>
              </a:rPr>
              <a:t>Clasificación de las consonantes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5 letras designan consonantes sonoras impares</a:t>
            </a:r>
            <a:r>
              <a:rPr lang="es-ES_tradnl" sz="2800" dirty="0">
                <a:solidFill>
                  <a:srgbClr val="7030A0"/>
                </a:solidFill>
              </a:rPr>
              <a:t>:</a:t>
            </a:r>
            <a:endParaRPr lang="es-ES_tradnl" sz="2800" dirty="0" smtClean="0">
              <a:solidFill>
                <a:srgbClr val="7030A0"/>
              </a:solidFill>
            </a:endParaRP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Й </a:t>
            </a:r>
            <a:r>
              <a:rPr lang="ru-RU" dirty="0" smtClean="0">
                <a:solidFill>
                  <a:srgbClr val="0070C0"/>
                </a:solidFill>
              </a:rPr>
              <a:t>(</a:t>
            </a:r>
            <a:r>
              <a:rPr lang="ru-RU" sz="2400" dirty="0" smtClean="0">
                <a:solidFill>
                  <a:srgbClr val="0070C0"/>
                </a:solidFill>
              </a:rPr>
              <a:t>11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Л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13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14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15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Р </a:t>
            </a:r>
            <a:r>
              <a:rPr lang="ru-RU" dirty="0" smtClean="0">
                <a:solidFill>
                  <a:srgbClr val="0070C0"/>
                </a:solidFill>
              </a:rPr>
              <a:t>(</a:t>
            </a:r>
            <a:r>
              <a:rPr lang="ru-RU" sz="2400" dirty="0" smtClean="0">
                <a:solidFill>
                  <a:srgbClr val="0070C0"/>
                </a:solidFill>
              </a:rPr>
              <a:t>18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  <a:endParaRPr lang="es-ES_tradnl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4" name="й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87824" y="1988840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" name="л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9912" y="2614867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6" name="м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87824" y="3153866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7" name="н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99728" y="3722248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8" name="р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8637" y="4293096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65760" lvl="0" indent="-283464">
              <a:spcBef>
                <a:spcPts val="600"/>
              </a:spcBef>
            </a:pPr>
            <a:r>
              <a:rPr lang="es-ES_tradnl" sz="2800" dirty="0">
                <a:solidFill>
                  <a:srgbClr val="7030A0"/>
                </a:solidFill>
                <a:effectLst/>
                <a:ea typeface="+mn-ea"/>
                <a:cs typeface="+mn-cs"/>
              </a:rPr>
              <a:t>4 letras designan consonantes sordas</a:t>
            </a:r>
            <a:r>
              <a:rPr lang="ru-RU" sz="2800" dirty="0">
                <a:solidFill>
                  <a:srgbClr val="7030A0"/>
                </a:solidFill>
                <a:effectLst/>
                <a:ea typeface="+mn-ea"/>
                <a:cs typeface="+mn-cs"/>
              </a:rPr>
              <a:t> </a:t>
            </a:r>
            <a:r>
              <a:rPr lang="es-ES_tradnl" sz="2800" dirty="0">
                <a:solidFill>
                  <a:srgbClr val="7030A0"/>
                </a:solidFill>
                <a:effectLst/>
                <a:ea typeface="+mn-ea"/>
                <a:cs typeface="+mn-cs"/>
              </a:rPr>
              <a:t>impares:</a:t>
            </a:r>
            <a:r>
              <a:rPr lang="ru-RU" sz="2800" dirty="0">
                <a:solidFill>
                  <a:srgbClr val="7030A0"/>
                </a:solidFill>
                <a:effectLst/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7030A0"/>
                </a:solidFill>
                <a:effectLst/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lvl="0" indent="0">
              <a:buClr>
                <a:srgbClr val="3891A7"/>
              </a:buClr>
              <a:buNone/>
            </a:pPr>
            <a:r>
              <a:rPr lang="ru-RU" b="1" dirty="0">
                <a:solidFill>
                  <a:srgbClr val="0070C0"/>
                </a:solidFill>
              </a:rPr>
              <a:t>Х</a:t>
            </a:r>
            <a:r>
              <a:rPr lang="ru-RU" dirty="0">
                <a:solidFill>
                  <a:srgbClr val="0070C0"/>
                </a:solidFill>
              </a:rPr>
              <a:t> (</a:t>
            </a:r>
            <a:r>
              <a:rPr lang="ru-RU" sz="2400" dirty="0">
                <a:solidFill>
                  <a:srgbClr val="0070C0"/>
                </a:solidFill>
              </a:rPr>
              <a:t>23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Ц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(</a:t>
            </a:r>
            <a:r>
              <a:rPr lang="ru-RU" sz="2400" dirty="0">
                <a:solidFill>
                  <a:srgbClr val="0070C0"/>
                </a:solidFill>
              </a:rPr>
              <a:t>24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Ч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(</a:t>
            </a:r>
            <a:r>
              <a:rPr lang="ru-RU" sz="2400" dirty="0">
                <a:solidFill>
                  <a:srgbClr val="0070C0"/>
                </a:solidFill>
              </a:rPr>
              <a:t>25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Щ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(</a:t>
            </a:r>
            <a:r>
              <a:rPr lang="ru-RU" sz="2400" dirty="0">
                <a:solidFill>
                  <a:srgbClr val="0070C0"/>
                </a:solidFill>
              </a:rPr>
              <a:t>27</a:t>
            </a:r>
            <a:r>
              <a:rPr lang="ru-RU" dirty="0">
                <a:solidFill>
                  <a:srgbClr val="0070C0"/>
                </a:solidFill>
              </a:rPr>
              <a:t>)</a:t>
            </a:r>
            <a:r>
              <a:rPr lang="es-ES_tradnl" dirty="0">
                <a:solidFill>
                  <a:srgbClr val="0070C0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х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70916" y="148478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" name="ц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52664" y="2132856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6" name="ч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70916" y="260423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7" name="щ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52664" y="3124200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88233358"/>
      </p:ext>
    </p:extLst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7030A0"/>
                </a:solidFill>
              </a:rPr>
              <a:t>Pares de consonantes sonoras y sordas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12 letras designan 6 pares de consonantes sonoras-sordas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2</a:t>
            </a:r>
            <a:r>
              <a:rPr lang="ru-RU" dirty="0" smtClean="0">
                <a:solidFill>
                  <a:srgbClr val="0070C0"/>
                </a:solidFill>
              </a:rPr>
              <a:t>) – </a:t>
            </a:r>
            <a:r>
              <a:rPr lang="ru-RU" b="1" dirty="0" smtClean="0">
                <a:solidFill>
                  <a:srgbClr val="0070C0"/>
                </a:solidFill>
              </a:rPr>
              <a:t>П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17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</a:t>
            </a:r>
            <a:r>
              <a:rPr lang="ru-RU" dirty="0" smtClean="0">
                <a:solidFill>
                  <a:srgbClr val="0070C0"/>
                </a:solidFill>
              </a:rPr>
              <a:t>(</a:t>
            </a:r>
            <a:r>
              <a:rPr lang="ru-RU" sz="2400" dirty="0" smtClean="0">
                <a:solidFill>
                  <a:srgbClr val="0070C0"/>
                </a:solidFill>
              </a:rPr>
              <a:t>3</a:t>
            </a:r>
            <a:r>
              <a:rPr lang="ru-RU" dirty="0" smtClean="0">
                <a:solidFill>
                  <a:srgbClr val="0070C0"/>
                </a:solidFill>
              </a:rPr>
              <a:t>) – </a:t>
            </a:r>
            <a:r>
              <a:rPr lang="ru-RU" b="1" dirty="0" smtClean="0">
                <a:solidFill>
                  <a:srgbClr val="0070C0"/>
                </a:solidFill>
              </a:rPr>
              <a:t>Ф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22</a:t>
            </a:r>
            <a:r>
              <a:rPr lang="ru-RU" dirty="0" smtClean="0">
                <a:solidFill>
                  <a:srgbClr val="0070C0"/>
                </a:solidFill>
              </a:rPr>
              <a:t>) 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 </a:t>
            </a:r>
            <a:r>
              <a:rPr lang="ru-RU" dirty="0" smtClean="0">
                <a:solidFill>
                  <a:srgbClr val="0070C0"/>
                </a:solidFill>
              </a:rPr>
              <a:t>(</a:t>
            </a:r>
            <a:r>
              <a:rPr lang="ru-RU" sz="2400" dirty="0" smtClean="0">
                <a:solidFill>
                  <a:srgbClr val="0070C0"/>
                </a:solidFill>
              </a:rPr>
              <a:t>4</a:t>
            </a:r>
            <a:r>
              <a:rPr lang="ru-RU" dirty="0" smtClean="0">
                <a:solidFill>
                  <a:srgbClr val="0070C0"/>
                </a:solidFill>
              </a:rPr>
              <a:t>) –  </a:t>
            </a:r>
            <a:r>
              <a:rPr lang="ru-RU" b="1" dirty="0" smtClean="0">
                <a:solidFill>
                  <a:srgbClr val="0070C0"/>
                </a:solidFill>
              </a:rPr>
              <a:t>К </a:t>
            </a:r>
            <a:r>
              <a:rPr lang="ru-RU" dirty="0" smtClean="0">
                <a:solidFill>
                  <a:srgbClr val="0070C0"/>
                </a:solidFill>
              </a:rPr>
              <a:t>(</a:t>
            </a:r>
            <a:r>
              <a:rPr lang="ru-RU" sz="2400" dirty="0" smtClean="0">
                <a:solidFill>
                  <a:srgbClr val="0070C0"/>
                </a:solidFill>
              </a:rPr>
              <a:t>12</a:t>
            </a:r>
            <a:r>
              <a:rPr lang="ru-RU" dirty="0" smtClean="0">
                <a:solidFill>
                  <a:srgbClr val="0070C0"/>
                </a:solidFill>
              </a:rPr>
              <a:t>) 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5</a:t>
            </a:r>
            <a:r>
              <a:rPr lang="ru-RU" dirty="0" smtClean="0">
                <a:solidFill>
                  <a:srgbClr val="0070C0"/>
                </a:solidFill>
              </a:rPr>
              <a:t>) – </a:t>
            </a:r>
            <a:r>
              <a:rPr lang="ru-RU" b="1" dirty="0" smtClean="0">
                <a:solidFill>
                  <a:srgbClr val="0070C0"/>
                </a:solidFill>
              </a:rPr>
              <a:t>Т </a:t>
            </a:r>
            <a:r>
              <a:rPr lang="ru-RU" dirty="0" smtClean="0">
                <a:solidFill>
                  <a:srgbClr val="0070C0"/>
                </a:solidFill>
              </a:rPr>
              <a:t>(</a:t>
            </a:r>
            <a:r>
              <a:rPr lang="ru-RU" sz="2400" dirty="0" smtClean="0">
                <a:solidFill>
                  <a:srgbClr val="0070C0"/>
                </a:solidFill>
              </a:rPr>
              <a:t>20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Ж </a:t>
            </a:r>
            <a:r>
              <a:rPr lang="ru-RU" dirty="0" smtClean="0">
                <a:solidFill>
                  <a:srgbClr val="0070C0"/>
                </a:solidFill>
              </a:rPr>
              <a:t>(</a:t>
            </a:r>
            <a:r>
              <a:rPr lang="ru-RU" sz="2400" dirty="0" smtClean="0">
                <a:solidFill>
                  <a:srgbClr val="0070C0"/>
                </a:solidFill>
              </a:rPr>
              <a:t>8</a:t>
            </a:r>
            <a:r>
              <a:rPr lang="ru-RU" dirty="0" smtClean="0">
                <a:solidFill>
                  <a:srgbClr val="0070C0"/>
                </a:solidFill>
              </a:rPr>
              <a:t>) – </a:t>
            </a:r>
            <a:r>
              <a:rPr lang="ru-RU" b="1" dirty="0" smtClean="0">
                <a:solidFill>
                  <a:srgbClr val="0070C0"/>
                </a:solidFill>
              </a:rPr>
              <a:t>Ш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26</a:t>
            </a:r>
            <a:r>
              <a:rPr lang="ru-RU" dirty="0" smtClean="0">
                <a:solidFill>
                  <a:srgbClr val="0070C0"/>
                </a:solidFill>
              </a:rPr>
              <a:t>) 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З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9</a:t>
            </a:r>
            <a:r>
              <a:rPr lang="ru-RU" dirty="0" smtClean="0">
                <a:solidFill>
                  <a:srgbClr val="0070C0"/>
                </a:solidFill>
              </a:rPr>
              <a:t>) – </a:t>
            </a:r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ru-RU" dirty="0" smtClean="0">
                <a:solidFill>
                  <a:srgbClr val="0070C0"/>
                </a:solidFill>
              </a:rPr>
              <a:t> (</a:t>
            </a:r>
            <a:r>
              <a:rPr lang="ru-RU" sz="2400" dirty="0" smtClean="0">
                <a:solidFill>
                  <a:srgbClr val="0070C0"/>
                </a:solidFill>
              </a:rPr>
              <a:t>19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endParaRPr lang="ru-RU" dirty="0"/>
          </a:p>
        </p:txBody>
      </p:sp>
      <p:pic>
        <p:nvPicPr>
          <p:cNvPr id="4" name="б-п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75935" y="2434124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" name="в-ф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04048" y="3030488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6" name="г-к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75935" y="3573016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7" name="д-т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04048" y="4077072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8" name="ж-ш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75935" y="4615850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9" name="з-с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04048" y="5190728"/>
            <a:ext cx="609600" cy="609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7030A0"/>
                </a:solidFill>
              </a:rPr>
              <a:t>Signos mudos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s-ES_tradnl" dirty="0" smtClean="0">
                <a:solidFill>
                  <a:srgbClr val="7030A0"/>
                </a:solidFill>
              </a:rPr>
              <a:t>Dos signos mudos – el  signo duro (</a:t>
            </a:r>
            <a:r>
              <a:rPr lang="ru-RU" dirty="0" smtClean="0">
                <a:solidFill>
                  <a:srgbClr val="00B050"/>
                </a:solidFill>
              </a:rPr>
              <a:t>ъ</a:t>
            </a:r>
            <a:r>
              <a:rPr lang="es-ES_tradnl" dirty="0" smtClean="0">
                <a:solidFill>
                  <a:srgbClr val="7030A0"/>
                </a:solidFill>
              </a:rPr>
              <a:t>) y  el signo blando (</a:t>
            </a:r>
            <a:r>
              <a:rPr lang="ru-RU" dirty="0" smtClean="0">
                <a:solidFill>
                  <a:srgbClr val="00B050"/>
                </a:solidFill>
              </a:rPr>
              <a:t>ь</a:t>
            </a:r>
            <a:r>
              <a:rPr lang="es-ES_tradnl">
                <a:solidFill>
                  <a:srgbClr val="7030A0"/>
                </a:solidFill>
              </a:rPr>
              <a:t>) </a:t>
            </a:r>
            <a:r>
              <a:rPr lang="es-ES_tradnl" smtClean="0">
                <a:solidFill>
                  <a:srgbClr val="7030A0"/>
                </a:solidFill>
              </a:rPr>
              <a:t>– </a:t>
            </a:r>
            <a:r>
              <a:rPr lang="es-ES_tradnl" dirty="0">
                <a:solidFill>
                  <a:srgbClr val="7030A0"/>
                </a:solidFill>
              </a:rPr>
              <a:t>cumplen ora la función fonética, ora la ortográfica. 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3200" dirty="0" smtClean="0">
                <a:latin typeface="Gill Sans MT" pitchFamily="34" charset="0"/>
              </a:rPr>
              <a:t>Escuchen la canción sobre el alfabeto y apréndanselo. </a:t>
            </a:r>
            <a:br>
              <a:rPr lang="es-ES_tradnl" sz="3200" dirty="0" smtClean="0">
                <a:latin typeface="Gill Sans MT" pitchFamily="34" charset="0"/>
              </a:rPr>
            </a:br>
            <a:r>
              <a:rPr lang="es-ES_tradnl" sz="2000" dirty="0" smtClean="0">
                <a:latin typeface="Gill Sans MT" pitchFamily="34" charset="0"/>
              </a:rPr>
              <a:t>(Para ver los dibujos animados, hagan click con la tecla izquierda del ratón)</a:t>
            </a:r>
            <a:endParaRPr lang="ru-RU" sz="3200" dirty="0"/>
          </a:p>
        </p:txBody>
      </p:sp>
      <p:pic>
        <p:nvPicPr>
          <p:cNvPr id="4" name="Песенка-мультик Паровоз-алфавит для детей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1731170345"/>
      </p:ext>
    </p:extLst>
  </p:cSld>
  <p:clrMapOvr>
    <a:masterClrMapping/>
  </p:clrMapOvr>
  <p:transition spd="slow" advTm="150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7030A0"/>
                </a:solidFill>
              </a:rPr>
              <a:t>El idioma ruso en el mundo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El Ruso es el idioma </a:t>
            </a:r>
            <a:r>
              <a:rPr lang="es-ES_tradnl" sz="2800" dirty="0" smtClean="0">
                <a:solidFill>
                  <a:srgbClr val="FF0000"/>
                </a:solidFill>
              </a:rPr>
              <a:t>estatal </a:t>
            </a:r>
            <a:r>
              <a:rPr lang="es-ES_tradnl" sz="2800" dirty="0" smtClean="0">
                <a:solidFill>
                  <a:srgbClr val="7030A0"/>
                </a:solidFill>
              </a:rPr>
              <a:t>de la Federación Rusa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es-ES_tradnl" sz="2800" dirty="0" smtClean="0">
                <a:solidFill>
                  <a:srgbClr val="7030A0"/>
                </a:solidFill>
              </a:rPr>
              <a:t>y una de las </a:t>
            </a:r>
            <a:r>
              <a:rPr lang="ru-RU" sz="2800" dirty="0" smtClean="0">
                <a:solidFill>
                  <a:srgbClr val="7030A0"/>
                </a:solidFill>
              </a:rPr>
              <a:t>6 </a:t>
            </a:r>
            <a:r>
              <a:rPr lang="es-ES_tradnl" sz="2800" dirty="0" smtClean="0">
                <a:solidFill>
                  <a:srgbClr val="7030A0"/>
                </a:solidFill>
              </a:rPr>
              <a:t>lenguas oficiales de la ONU. </a:t>
            </a:r>
          </a:p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El Ruso lo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es-ES_tradnl" sz="2800" dirty="0" smtClean="0">
                <a:solidFill>
                  <a:srgbClr val="7030A0"/>
                </a:solidFill>
              </a:rPr>
              <a:t>hablan alrededor de </a:t>
            </a:r>
            <a:r>
              <a:rPr lang="ru-RU" sz="2800" dirty="0">
                <a:solidFill>
                  <a:srgbClr val="FF0000"/>
                </a:solidFill>
              </a:rPr>
              <a:t>3</a:t>
            </a:r>
            <a:r>
              <a:rPr lang="es-ES_tradnl" sz="2800" dirty="0" smtClean="0">
                <a:solidFill>
                  <a:srgbClr val="FF0000"/>
                </a:solidFill>
              </a:rPr>
              <a:t>00 </a:t>
            </a:r>
            <a:r>
              <a:rPr lang="es-ES_tradnl" sz="2800" dirty="0" smtClean="0">
                <a:solidFill>
                  <a:srgbClr val="FF0000"/>
                </a:solidFill>
              </a:rPr>
              <a:t>millones </a:t>
            </a:r>
            <a:r>
              <a:rPr lang="es-ES_tradnl" sz="2800" dirty="0" smtClean="0">
                <a:solidFill>
                  <a:srgbClr val="7030A0"/>
                </a:solidFill>
              </a:rPr>
              <a:t>de personas en el </a:t>
            </a:r>
            <a:r>
              <a:rPr lang="es-ES_tradnl" sz="2800" dirty="0" smtClean="0">
                <a:solidFill>
                  <a:srgbClr val="7030A0"/>
                </a:solidFill>
              </a:rPr>
              <a:t>mundo</a:t>
            </a:r>
            <a:r>
              <a:rPr lang="ru-RU" sz="2800" dirty="0" smtClean="0">
                <a:solidFill>
                  <a:srgbClr val="7030A0"/>
                </a:solidFill>
              </a:rPr>
              <a:t>, </a:t>
            </a:r>
            <a:r>
              <a:rPr lang="es-ES_tradnl" sz="2800" dirty="0" smtClean="0">
                <a:solidFill>
                  <a:srgbClr val="FF0000"/>
                </a:solidFill>
              </a:rPr>
              <a:t>140 </a:t>
            </a:r>
            <a:r>
              <a:rPr lang="es-ES_tradnl" sz="2800" dirty="0" smtClean="0">
                <a:solidFill>
                  <a:srgbClr val="FF0000"/>
                </a:solidFill>
              </a:rPr>
              <a:t>millones </a:t>
            </a:r>
            <a:r>
              <a:rPr lang="es-ES_tradnl" sz="2800" dirty="0" smtClean="0">
                <a:solidFill>
                  <a:srgbClr val="7030A0"/>
                </a:solidFill>
              </a:rPr>
              <a:t>son ciudadanos de Rusia.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Conclusión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s-ES" dirty="0">
                <a:solidFill>
                  <a:srgbClr val="7030A0"/>
                </a:solidFill>
              </a:rPr>
              <a:t>Es útil conocer el orden alfabético de letras para poder, así, buscar palabras en el diccionario.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715208"/>
      </p:ext>
    </p:extLst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>
                <a:latin typeface="+mj-lt"/>
              </a:rPr>
              <a:t>Autora de la presentación: Irina E. Shígina</a:t>
            </a:r>
          </a:p>
          <a:p>
            <a:r>
              <a:rPr lang="es-ES_tradnl" dirty="0" smtClean="0">
                <a:latin typeface="+mj-lt"/>
              </a:rPr>
              <a:t>Técnico de sonido: E. Panférova</a:t>
            </a:r>
          </a:p>
          <a:p>
            <a:r>
              <a:rPr lang="es-ES_tradnl" dirty="0" smtClean="0">
                <a:latin typeface="+mj-lt"/>
              </a:rPr>
              <a:t>Supervisor de la traducción</a:t>
            </a:r>
            <a:r>
              <a:rPr lang="es-ES_tradnl" smtClean="0">
                <a:latin typeface="+mj-lt"/>
              </a:rPr>
              <a:t>: </a:t>
            </a:r>
            <a:r>
              <a:rPr lang="es-ES_tradnl">
                <a:latin typeface="+mj-lt"/>
              </a:rPr>
              <a:t>L</a:t>
            </a:r>
            <a:r>
              <a:rPr lang="es-ES_tradnl" smtClean="0">
                <a:latin typeface="+mj-lt"/>
              </a:rPr>
              <a:t>ic</a:t>
            </a:r>
            <a:r>
              <a:rPr lang="es-ES_tradnl" dirty="0" smtClean="0">
                <a:latin typeface="+mj-lt"/>
              </a:rPr>
              <a:t>. Ricardo Herreras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rgbClr val="7030A0"/>
                </a:solidFill>
              </a:rPr>
              <a:t>Alfabeto cirílico</a:t>
            </a:r>
            <a:r>
              <a:rPr lang="es-ES_tradnl" sz="3200" dirty="0" smtClean="0">
                <a:solidFill>
                  <a:srgbClr val="7030A0"/>
                </a:solidFill>
              </a:rPr>
              <a:t> (</a:t>
            </a:r>
            <a:r>
              <a:rPr lang="es-ES_tradnl" sz="3200" b="1" dirty="0" smtClean="0">
                <a:solidFill>
                  <a:srgbClr val="7030A0"/>
                </a:solidFill>
              </a:rPr>
              <a:t>ruso</a:t>
            </a:r>
            <a:r>
              <a:rPr lang="es-ES_tradnl" sz="3200" dirty="0" smtClean="0">
                <a:solidFill>
                  <a:srgbClr val="7030A0"/>
                </a:solidFill>
              </a:rPr>
              <a:t>)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Actualmente el alfabeto cirílico se usa en 8 idiomas, incluso el ruso, el ucraniano, el bieloruso y </a:t>
            </a:r>
            <a:r>
              <a:rPr lang="ru-RU" sz="2800" dirty="0" smtClean="0">
                <a:solidFill>
                  <a:srgbClr val="7030A0"/>
                </a:solidFill>
              </a:rPr>
              <a:t>5</a:t>
            </a:r>
            <a:r>
              <a:rPr lang="es-ES_tradnl" sz="2800" dirty="0" smtClean="0">
                <a:solidFill>
                  <a:srgbClr val="7030A0"/>
                </a:solidFill>
              </a:rPr>
              <a:t> lenguas eslavas más.</a:t>
            </a:r>
            <a:endParaRPr lang="ru-RU" sz="2800" dirty="0" smtClean="0">
              <a:solidFill>
                <a:srgbClr val="7030A0"/>
              </a:solidFill>
            </a:endParaRPr>
          </a:p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El alfabeto cirílico fue creado en el siglo IX por dos monjes ilustrados griegos, los hermanos Cirilo y Metodio. </a:t>
            </a:r>
          </a:p>
          <a:p>
            <a:endParaRPr lang="ru-RU" sz="2800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endParaRPr lang="ru-RU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/>
              <a:t>Día de la cultura y la escritura eslavas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Este Día es celebrado el 24 de mayo en Rusia y en todos los países eslavos para rendir el </a:t>
            </a:r>
            <a:r>
              <a:rPr lang="es-ES_tradnl" sz="2800" dirty="0">
                <a:solidFill>
                  <a:srgbClr val="7030A0"/>
                </a:solidFill>
              </a:rPr>
              <a:t>homenaje a </a:t>
            </a:r>
            <a:r>
              <a:rPr lang="es-ES_tradnl" sz="2800" dirty="0" smtClean="0">
                <a:solidFill>
                  <a:srgbClr val="7030A0"/>
                </a:solidFill>
              </a:rPr>
              <a:t>la </a:t>
            </a:r>
            <a:r>
              <a:rPr lang="es-ES_tradnl" sz="2800" dirty="0">
                <a:solidFill>
                  <a:srgbClr val="7030A0"/>
                </a:solidFill>
              </a:rPr>
              <a:t>memoria de los hermanos </a:t>
            </a:r>
            <a:r>
              <a:rPr lang="es-ES_tradnl" sz="2800" dirty="0" smtClean="0">
                <a:solidFill>
                  <a:srgbClr val="7030A0"/>
                </a:solidFill>
              </a:rPr>
              <a:t>ilustres, igualados </a:t>
            </a:r>
            <a:r>
              <a:rPr lang="es-ES_tradnl" sz="2800" dirty="0">
                <a:solidFill>
                  <a:srgbClr val="7030A0"/>
                </a:solidFill>
              </a:rPr>
              <a:t>a los </a:t>
            </a:r>
            <a:r>
              <a:rPr lang="es-ES_tradnl" sz="2800" dirty="0" smtClean="0">
                <a:solidFill>
                  <a:srgbClr val="7030A0"/>
                </a:solidFill>
              </a:rPr>
              <a:t>Apóstoles, Cirilo y Metodio, los creadores de la escritura eslava.</a:t>
            </a:r>
          </a:p>
        </p:txBody>
      </p:sp>
    </p:spTree>
    <p:extLst>
      <p:ext uri="{BB962C8B-B14F-4D97-AF65-F5344CB8AC3E}">
        <p14:creationId xmlns:p14="http://schemas.microsoft.com/office/powerpoint/2010/main" val="2372691180"/>
      </p:ext>
    </p:extLst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dirty="0" smtClean="0"/>
              <a:t>Los hermanos San Cirilo y San Metodio</a:t>
            </a:r>
            <a:endParaRPr lang="ru-RU" sz="2400" dirty="0"/>
          </a:p>
        </p:txBody>
      </p:sp>
      <p:pic>
        <p:nvPicPr>
          <p:cNvPr id="4" name="Picture 2" descr="G:\IRINA Все файлы\Презентации в РР\105390.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15" y="2781300"/>
            <a:ext cx="149352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196752"/>
            <a:ext cx="4608513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932735"/>
      </p:ext>
    </p:extLst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/>
              <a:t>Monumento </a:t>
            </a:r>
            <a:r>
              <a:rPr lang="es-ES_tradnl" sz="3200" dirty="0"/>
              <a:t>a San Cirilo y San </a:t>
            </a:r>
            <a:r>
              <a:rPr lang="es-ES_tradnl" sz="3200" dirty="0" smtClean="0"/>
              <a:t>Metodio </a:t>
            </a:r>
            <a:br>
              <a:rPr lang="es-ES_tradnl" sz="3200" dirty="0" smtClean="0"/>
            </a:br>
            <a:r>
              <a:rPr lang="es-ES_tradnl" sz="3200" dirty="0" smtClean="0"/>
              <a:t>                  en  Volgogrado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32" y="1760038"/>
            <a:ext cx="6700085" cy="44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890148"/>
      </p:ext>
    </p:extLst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rgbClr val="7030A0"/>
                </a:solidFill>
              </a:rPr>
              <a:t>Tipos de grafía de los caracteres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s-ES_tradnl" dirty="0" smtClean="0">
                <a:solidFill>
                  <a:srgbClr val="7030A0"/>
                </a:solidFill>
              </a:rPr>
              <a:t>¡Atención! </a:t>
            </a:r>
          </a:p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En los libros de textos se usan dos tipos de grafía de los caracteres: el recto y </a:t>
            </a:r>
            <a:r>
              <a:rPr lang="es-ES_tradnl" sz="2800" i="1" dirty="0" smtClean="0">
                <a:solidFill>
                  <a:srgbClr val="7030A0"/>
                </a:solidFill>
              </a:rPr>
              <a:t>el cursivo (o bastardilla) </a:t>
            </a:r>
            <a:r>
              <a:rPr lang="es-ES_tradnl" sz="2800" dirty="0" smtClean="0">
                <a:solidFill>
                  <a:srgbClr val="7030A0"/>
                </a:solidFill>
              </a:rPr>
              <a:t>las cuales a veces se distinguen considerablemente entre sí.</a:t>
            </a:r>
          </a:p>
          <a:p>
            <a:pPr marL="82296" indent="0">
              <a:buNone/>
            </a:pPr>
            <a:r>
              <a:rPr lang="es-ES_tradnl" sz="2800" dirty="0" smtClean="0">
                <a:solidFill>
                  <a:srgbClr val="7030A0"/>
                </a:solidFill>
              </a:rPr>
              <a:t>Fíjense sobre todo en las letras minúsculas </a:t>
            </a:r>
          </a:p>
          <a:p>
            <a:pPr marL="82296" indent="0">
              <a:buNone/>
            </a:pPr>
            <a:r>
              <a:rPr lang="ru-RU" sz="2800" dirty="0" smtClean="0">
                <a:solidFill>
                  <a:srgbClr val="7030A0"/>
                </a:solidFill>
              </a:rPr>
              <a:t>4</a:t>
            </a:r>
            <a:r>
              <a:rPr lang="es-ES_tradnl" sz="2800" dirty="0" smtClean="0">
                <a:solidFill>
                  <a:srgbClr val="7030A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г / </a:t>
            </a:r>
            <a:r>
              <a:rPr lang="ru-RU" sz="2800" i="1" dirty="0" err="1" smtClean="0">
                <a:solidFill>
                  <a:srgbClr val="0070C0"/>
                </a:solidFill>
              </a:rPr>
              <a:t>г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es-ES_tradnl" sz="2800" dirty="0" smtClean="0">
                <a:solidFill>
                  <a:srgbClr val="7030A0"/>
                </a:solidFill>
              </a:rPr>
              <a:t>)</a:t>
            </a:r>
            <a:r>
              <a:rPr lang="ru-RU" sz="2800" dirty="0" smtClean="0">
                <a:solidFill>
                  <a:srgbClr val="7030A0"/>
                </a:solidFill>
              </a:rPr>
              <a:t>, 5</a:t>
            </a:r>
            <a:r>
              <a:rPr lang="es-ES_tradnl" sz="2800" dirty="0" smtClean="0">
                <a:solidFill>
                  <a:srgbClr val="7030A0"/>
                </a:solidFill>
              </a:rPr>
              <a:t> (</a:t>
            </a:r>
            <a:r>
              <a:rPr lang="ru-RU" sz="2800" dirty="0" err="1" smtClean="0">
                <a:solidFill>
                  <a:srgbClr val="0070C0"/>
                </a:solidFill>
              </a:rPr>
              <a:t>д</a:t>
            </a:r>
            <a:r>
              <a:rPr lang="ru-RU" sz="2800" dirty="0" smtClean="0">
                <a:solidFill>
                  <a:srgbClr val="0070C0"/>
                </a:solidFill>
              </a:rPr>
              <a:t> /</a:t>
            </a:r>
            <a:r>
              <a:rPr lang="ru-RU" sz="2800" i="1" dirty="0" smtClean="0">
                <a:solidFill>
                  <a:srgbClr val="0070C0"/>
                </a:solidFill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</a:rPr>
              <a:t>д</a:t>
            </a:r>
            <a:r>
              <a:rPr lang="es-ES_tradnl" sz="2800" dirty="0" smtClean="0">
                <a:solidFill>
                  <a:srgbClr val="7030A0"/>
                </a:solidFill>
              </a:rPr>
              <a:t>)</a:t>
            </a:r>
            <a:r>
              <a:rPr lang="ru-RU" sz="2800" dirty="0" smtClean="0">
                <a:solidFill>
                  <a:srgbClr val="7030A0"/>
                </a:solidFill>
              </a:rPr>
              <a:t>, 10</a:t>
            </a:r>
            <a:r>
              <a:rPr lang="es-ES_tradnl" sz="2800" dirty="0" smtClean="0">
                <a:solidFill>
                  <a:srgbClr val="7030A0"/>
                </a:solidFill>
              </a:rPr>
              <a:t> (</a:t>
            </a:r>
            <a:r>
              <a:rPr lang="ru-RU" sz="2800" b="1" dirty="0" smtClean="0">
                <a:solidFill>
                  <a:srgbClr val="FF0000"/>
                </a:solidFill>
              </a:rPr>
              <a:t>и</a:t>
            </a:r>
            <a:r>
              <a:rPr lang="ru-RU" sz="2800" dirty="0" smtClean="0">
                <a:solidFill>
                  <a:srgbClr val="0070C0"/>
                </a:solidFill>
              </a:rPr>
              <a:t> /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и</a:t>
            </a:r>
            <a:r>
              <a:rPr lang="es-ES_tradnl" sz="2800" dirty="0" smtClean="0">
                <a:solidFill>
                  <a:srgbClr val="7030A0"/>
                </a:solidFill>
              </a:rPr>
              <a:t>)</a:t>
            </a:r>
            <a:r>
              <a:rPr lang="ru-RU" sz="2800" dirty="0" smtClean="0">
                <a:solidFill>
                  <a:srgbClr val="7030A0"/>
                </a:solidFill>
              </a:rPr>
              <a:t>, 11</a:t>
            </a:r>
            <a:r>
              <a:rPr lang="es-ES_tradnl" sz="2800" dirty="0" smtClean="0">
                <a:solidFill>
                  <a:srgbClr val="7030A0"/>
                </a:solidFill>
              </a:rPr>
              <a:t> (</a:t>
            </a:r>
            <a:r>
              <a:rPr lang="ru-RU" sz="2800" dirty="0" err="1" smtClean="0">
                <a:solidFill>
                  <a:srgbClr val="0070C0"/>
                </a:solidFill>
              </a:rPr>
              <a:t>й</a:t>
            </a:r>
            <a:r>
              <a:rPr lang="ru-RU" sz="2800" dirty="0" smtClean="0">
                <a:solidFill>
                  <a:srgbClr val="0070C0"/>
                </a:solidFill>
              </a:rPr>
              <a:t> /</a:t>
            </a:r>
            <a:r>
              <a:rPr lang="ru-RU" sz="2800" i="1" dirty="0" smtClean="0">
                <a:solidFill>
                  <a:srgbClr val="0070C0"/>
                </a:solidFill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</a:rPr>
              <a:t>й</a:t>
            </a:r>
            <a:r>
              <a:rPr lang="es-ES_tradnl" sz="2800" dirty="0" smtClean="0">
                <a:solidFill>
                  <a:srgbClr val="7030A0"/>
                </a:solidFill>
              </a:rPr>
              <a:t>)</a:t>
            </a:r>
            <a:r>
              <a:rPr lang="ru-RU" sz="2800" dirty="0" smtClean="0">
                <a:solidFill>
                  <a:srgbClr val="7030A0"/>
                </a:solidFill>
              </a:rPr>
              <a:t>, </a:t>
            </a:r>
          </a:p>
          <a:p>
            <a:pPr marL="82296" indent="0">
              <a:buNone/>
            </a:pPr>
            <a:r>
              <a:rPr lang="ru-RU" sz="2800" dirty="0" smtClean="0">
                <a:solidFill>
                  <a:srgbClr val="7030A0"/>
                </a:solidFill>
              </a:rPr>
              <a:t>17</a:t>
            </a:r>
            <a:r>
              <a:rPr lang="es-ES_tradnl" sz="2800" dirty="0" smtClean="0">
                <a:solidFill>
                  <a:srgbClr val="7030A0"/>
                </a:solidFill>
              </a:rPr>
              <a:t> (</a:t>
            </a:r>
            <a:r>
              <a:rPr lang="ru-RU" sz="2800" dirty="0" err="1" smtClean="0">
                <a:solidFill>
                  <a:srgbClr val="0070C0"/>
                </a:solidFill>
              </a:rPr>
              <a:t>п</a:t>
            </a:r>
            <a:r>
              <a:rPr lang="ru-RU" sz="2800" dirty="0" smtClean="0">
                <a:solidFill>
                  <a:srgbClr val="0070C0"/>
                </a:solidFill>
              </a:rPr>
              <a:t> /</a:t>
            </a:r>
            <a:r>
              <a:rPr lang="ru-RU" sz="2800" i="1" dirty="0" smtClean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  <a:latin typeface="Arial Narrow" pitchFamily="34" charset="0"/>
              </a:rPr>
              <a:t>п</a:t>
            </a:r>
            <a:r>
              <a:rPr lang="es-ES_tradnl" sz="2800" dirty="0" smtClean="0">
                <a:solidFill>
                  <a:srgbClr val="7030A0"/>
                </a:solidFill>
              </a:rPr>
              <a:t>)</a:t>
            </a:r>
            <a:r>
              <a:rPr lang="ru-RU" sz="2800" dirty="0" smtClean="0">
                <a:solidFill>
                  <a:srgbClr val="7030A0"/>
                </a:solidFill>
              </a:rPr>
              <a:t>, 20</a:t>
            </a:r>
            <a:r>
              <a:rPr lang="es-ES_tradnl" sz="2800" dirty="0" smtClean="0">
                <a:solidFill>
                  <a:srgbClr val="7030A0"/>
                </a:solidFill>
              </a:rPr>
              <a:t> (</a:t>
            </a:r>
            <a:r>
              <a:rPr lang="ru-RU" sz="2800" dirty="0" smtClean="0">
                <a:solidFill>
                  <a:srgbClr val="0070C0"/>
                </a:solidFill>
              </a:rPr>
              <a:t>т /</a:t>
            </a:r>
            <a:r>
              <a:rPr lang="ru-RU" sz="2800" i="1" dirty="0" smtClean="0">
                <a:solidFill>
                  <a:srgbClr val="0070C0"/>
                </a:solidFill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</a:rPr>
              <a:t>т</a:t>
            </a:r>
            <a:r>
              <a:rPr lang="es-ES_tradnl" sz="2800" dirty="0" smtClean="0">
                <a:solidFill>
                  <a:srgbClr val="7030A0"/>
                </a:solidFill>
              </a:rPr>
              <a:t>)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es-ES_tradnl" sz="2800" dirty="0" smtClean="0">
                <a:solidFill>
                  <a:srgbClr val="7030A0"/>
                </a:solidFill>
              </a:rPr>
              <a:t>cuyas formas son especialmente distintas.</a:t>
            </a:r>
          </a:p>
        </p:txBody>
      </p:sp>
    </p:spTree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/>
              <a:t>Clasificación de letras del alfabeto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s-ES_tradnl" dirty="0">
                <a:solidFill>
                  <a:srgbClr val="7030A0"/>
                </a:solidFill>
              </a:rPr>
              <a:t>El Alfabeto ruso moderno consta de 33 letras:</a:t>
            </a:r>
          </a:p>
          <a:p>
            <a:pPr marL="82296" indent="0">
              <a:buNone/>
            </a:pPr>
            <a:r>
              <a:rPr lang="es-ES_tradnl" dirty="0">
                <a:solidFill>
                  <a:srgbClr val="FF0000"/>
                </a:solidFill>
              </a:rPr>
              <a:t>10 vocales, </a:t>
            </a:r>
            <a:r>
              <a:rPr lang="es-ES_tradnl" dirty="0">
                <a:solidFill>
                  <a:srgbClr val="0070C0"/>
                </a:solidFill>
              </a:rPr>
              <a:t>21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>
                <a:solidFill>
                  <a:srgbClr val="0070C0"/>
                </a:solidFill>
              </a:rPr>
              <a:t>consonantes </a:t>
            </a:r>
            <a:r>
              <a:rPr lang="es-ES_tradnl" dirty="0">
                <a:solidFill>
                  <a:srgbClr val="7030A0"/>
                </a:solidFill>
              </a:rPr>
              <a:t>y</a:t>
            </a:r>
            <a:r>
              <a:rPr lang="es-ES_tradnl" dirty="0">
                <a:solidFill>
                  <a:srgbClr val="0070C0"/>
                </a:solidFill>
              </a:rPr>
              <a:t> </a:t>
            </a:r>
            <a:r>
              <a:rPr lang="es-ES_tradnl" dirty="0">
                <a:solidFill>
                  <a:srgbClr val="00B050"/>
                </a:solidFill>
              </a:rPr>
              <a:t>2</a:t>
            </a:r>
            <a:r>
              <a:rPr lang="es-ES_tradnl" dirty="0">
                <a:solidFill>
                  <a:srgbClr val="0070C0"/>
                </a:solidFill>
              </a:rPr>
              <a:t> </a:t>
            </a:r>
            <a:r>
              <a:rPr lang="es-ES_tradnl" dirty="0">
                <a:solidFill>
                  <a:srgbClr val="00B050"/>
                </a:solidFill>
              </a:rPr>
              <a:t>signos</a:t>
            </a:r>
            <a:r>
              <a:rPr lang="es-ES_tradnl" dirty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00B05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666989"/>
      </p:ext>
    </p:extLst>
  </p:cSld>
  <p:clrMapOvr>
    <a:masterClrMapping/>
  </p:clrMapOvr>
  <p:transition spd="slow" advTm="15023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542</TotalTime>
  <Words>987</Words>
  <Application>Microsoft Office PowerPoint</Application>
  <PresentationFormat>Экран (4:3)</PresentationFormat>
  <Paragraphs>144</Paragraphs>
  <Slides>31</Slides>
  <Notes>0</Notes>
  <HiddenSlides>0</HiddenSlides>
  <MMClips>63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Солнцестояние</vt:lpstr>
      <vt:lpstr>        Fonética rusa para hispanohablantes (nivel inicial)  </vt:lpstr>
      <vt:lpstr>Saludo de bienvenida</vt:lpstr>
      <vt:lpstr>El idioma ruso en el mundo</vt:lpstr>
      <vt:lpstr>Alfabeto cirílico (ruso)</vt:lpstr>
      <vt:lpstr>Día de la cultura y la escritura eslavas</vt:lpstr>
      <vt:lpstr>Los hermanos San Cirilo y San Metodio</vt:lpstr>
      <vt:lpstr>Monumento a San Cirilo y San Metodio                    en  Volgogrado</vt:lpstr>
      <vt:lpstr>Tipos de grafía de los caracteres</vt:lpstr>
      <vt:lpstr>Clasificación de letras del alfabeto</vt:lpstr>
      <vt:lpstr>Alfabeto: letras y sonidos  А, Б, В, Г</vt:lpstr>
      <vt:lpstr>Д, Е, Ё, Ж</vt:lpstr>
      <vt:lpstr>З, И, Й, К</vt:lpstr>
      <vt:lpstr>Л, М, Н, О </vt:lpstr>
      <vt:lpstr>П, Р, С, Т</vt:lpstr>
      <vt:lpstr>У, Ф, Х, Ц</vt:lpstr>
      <vt:lpstr>Ч, Ш, Щ</vt:lpstr>
      <vt:lpstr>ъ,ы,ь</vt:lpstr>
      <vt:lpstr>Э, Ю, Я</vt:lpstr>
      <vt:lpstr>Comentarios </vt:lpstr>
      <vt:lpstr>Clasificación de las letras y los sonidos.  Vocales </vt:lpstr>
      <vt:lpstr>Consonantes</vt:lpstr>
      <vt:lpstr>Signos </vt:lpstr>
      <vt:lpstr>Clasificación de las vocales</vt:lpstr>
      <vt:lpstr> 4 letras designan las vocales que pueden sonar como compuestas o simples, según su posición </vt:lpstr>
      <vt:lpstr>Clasificación de las consonantes</vt:lpstr>
      <vt:lpstr>4 letras designan consonantes sordas impares: </vt:lpstr>
      <vt:lpstr>Pares de consonantes sonoras y sordas</vt:lpstr>
      <vt:lpstr>Signos mudos</vt:lpstr>
      <vt:lpstr>Escuchen la canción sobre el alfabeto y apréndanselo.  (Para ver los dibujos animados, hagan click con la tecla izquierda del ratón)</vt:lpstr>
      <vt:lpstr>Conclusión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fonética rusa para principiantes</dc:title>
  <dc:creator>глух;Шигина И.Е.</dc:creator>
  <cp:lastModifiedBy>Admin</cp:lastModifiedBy>
  <cp:revision>94</cp:revision>
  <dcterms:created xsi:type="dcterms:W3CDTF">2012-08-31T10:33:26Z</dcterms:created>
  <dcterms:modified xsi:type="dcterms:W3CDTF">2014-06-28T17:18:34Z</dcterms:modified>
</cp:coreProperties>
</file>