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51EB-C428-4439-A736-1FB3A57EC241}" type="datetimeFigureOut">
              <a:rPr lang="ru-RU" smtClean="0"/>
              <a:t>05.07.2014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0121A-393F-4766-8C1A-F8FF33A35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0121A-393F-4766-8C1A-F8FF33A351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187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187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187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187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DC4FE-E71F-4F7B-98A8-34E3AEEE9203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3B97B-027F-4616-B8E9-9ECB95EE2F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 advTm="10187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l.msu.ru/~fonetica/index1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5" Type="http://schemas.microsoft.com/office/2007/relationships/media" Target="../media/media14.wav"/><Relationship Id="rId4" Type="http://schemas.openxmlformats.org/officeDocument/2006/relationships/audio" Target="../media/media13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64000" cy="151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Russian Intonational </a:t>
            </a:r>
            <a:r>
              <a:rPr lang="en-US" i="1" dirty="0">
                <a:solidFill>
                  <a:srgbClr val="FFFF00"/>
                </a:solidFill>
              </a:rPr>
              <a:t>C</a:t>
            </a:r>
            <a:r>
              <a:rPr lang="en-US" i="1" dirty="0" smtClean="0">
                <a:solidFill>
                  <a:srgbClr val="FFFF00"/>
                </a:solidFill>
              </a:rPr>
              <a:t>onstructions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3744000" cy="756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5</a:t>
            </a:r>
            <a:r>
              <a:rPr lang="en-US" dirty="0" smtClean="0">
                <a:solidFill>
                  <a:srgbClr val="FFFF00"/>
                </a:solidFill>
              </a:rPr>
              <a:t> basic intonational constructions (</a:t>
            </a:r>
            <a:r>
              <a:rPr lang="ru-RU" dirty="0" smtClean="0">
                <a:solidFill>
                  <a:srgbClr val="FFFF00"/>
                </a:solidFill>
              </a:rPr>
              <a:t>ИК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List of references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</a:t>
            </a:r>
            <a:r>
              <a:rPr lang="ru-RU" dirty="0" err="1" smtClean="0"/>
              <a:t>Кедрова</a:t>
            </a:r>
            <a:r>
              <a:rPr lang="ru-RU" dirty="0" smtClean="0"/>
              <a:t> </a:t>
            </a:r>
            <a:r>
              <a:rPr lang="ru-RU" dirty="0"/>
              <a:t>Г.Е. и др. Интернет-учебник «Русская фонетика</a:t>
            </a:r>
            <a:r>
              <a:rPr lang="ru-RU" dirty="0" smtClean="0"/>
              <a:t>»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://www.philol.msu.ru/~</a:t>
            </a:r>
            <a:r>
              <a:rPr lang="en-US" dirty="0" smtClean="0">
                <a:hlinkClick r:id="rId2"/>
              </a:rPr>
              <a:t>fonetica/index1.htm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2) </a:t>
            </a:r>
            <a:r>
              <a:rPr lang="ru-RU" dirty="0" err="1" smtClean="0"/>
              <a:t>Муханов</a:t>
            </a:r>
            <a:r>
              <a:rPr lang="ru-RU" dirty="0" smtClean="0"/>
              <a:t> </a:t>
            </a:r>
            <a:r>
              <a:rPr lang="ru-RU" dirty="0"/>
              <a:t>И.Л. Пособие по интонации (для филологов старших курсов). Учебное пособие. М., Русский язык, 1983</a:t>
            </a:r>
          </a:p>
          <a:p>
            <a:r>
              <a:rPr lang="ru-RU" dirty="0" smtClean="0"/>
              <a:t>3) Старт 1-2: Учебник русского языка для подготовительных факультетов вузов СССР. Вводный и элементарный курсы. Книга для студента. М.: Рус. яз., 1986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9108"/>
      </p:ext>
    </p:extLst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Text and presentation by I. </a:t>
            </a:r>
            <a:r>
              <a:rPr lang="en-US" dirty="0" err="1">
                <a:solidFill>
                  <a:prstClr val="black"/>
                </a:solidFill>
              </a:rPr>
              <a:t>Shigina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Sound recording by E. </a:t>
            </a:r>
            <a:r>
              <a:rPr lang="en-US" dirty="0" err="1">
                <a:solidFill>
                  <a:prstClr val="black"/>
                </a:solidFill>
              </a:rPr>
              <a:t>Panferova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Translation consultants</a:t>
            </a:r>
            <a:r>
              <a:rPr lang="ru-RU" dirty="0">
                <a:solidFill>
                  <a:prstClr val="black"/>
                </a:solidFill>
              </a:rPr>
              <a:t>:</a:t>
            </a:r>
            <a:r>
              <a:rPr lang="en-US" dirty="0">
                <a:solidFill>
                  <a:prstClr val="black"/>
                </a:solidFill>
              </a:rPr>
              <a:t> Karen </a:t>
            </a:r>
            <a:r>
              <a:rPr lang="en-US" dirty="0" err="1">
                <a:solidFill>
                  <a:prstClr val="black"/>
                </a:solidFill>
              </a:rPr>
              <a:t>Chilstrom</a:t>
            </a:r>
            <a:r>
              <a:rPr lang="en-US" dirty="0">
                <a:solidFill>
                  <a:prstClr val="black"/>
                </a:solidFill>
              </a:rPr>
              <a:t> (USA)</a:t>
            </a:r>
            <a:r>
              <a:rPr lang="ru-RU" dirty="0">
                <a:solidFill>
                  <a:prstClr val="black"/>
                </a:solidFill>
              </a:rPr>
              <a:t>,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A. </a:t>
            </a:r>
            <a:r>
              <a:rPr lang="en-US" dirty="0" err="1">
                <a:solidFill>
                  <a:prstClr val="black"/>
                </a:solidFill>
              </a:rPr>
              <a:t>Leonov</a:t>
            </a:r>
            <a:r>
              <a:rPr lang="en-US" dirty="0">
                <a:solidFill>
                  <a:prstClr val="black"/>
                </a:solidFill>
              </a:rPr>
              <a:t>, PhD</a:t>
            </a:r>
            <a:r>
              <a:rPr lang="ru-RU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IC</a:t>
            </a:r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Intonation </a:t>
            </a:r>
            <a:r>
              <a:rPr lang="en-US" sz="2400" dirty="0" smtClean="0"/>
              <a:t>of a short </a:t>
            </a:r>
            <a:r>
              <a:rPr lang="en-US" sz="2400" dirty="0"/>
              <a:t>declarative sentence</a:t>
            </a:r>
            <a:r>
              <a:rPr lang="ru-RU" sz="2400" dirty="0" smtClean="0"/>
              <a:t>: </a:t>
            </a:r>
            <a:endParaRPr lang="ru-RU" sz="2400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Вот наш д</a:t>
            </a:r>
            <a:r>
              <a:rPr lang="ru-RU" sz="3500" b="1" i="1" dirty="0" smtClean="0">
                <a:solidFill>
                  <a:srgbClr val="0070C0"/>
                </a:solidFill>
              </a:rPr>
              <a:t>о</a:t>
            </a:r>
            <a:r>
              <a:rPr lang="ru-RU" i="1" dirty="0" smtClean="0">
                <a:solidFill>
                  <a:srgbClr val="0070C0"/>
                </a:solidFill>
              </a:rPr>
              <a:t>м. </a:t>
            </a:r>
            <a:r>
              <a:rPr lang="en-US" i="1" dirty="0" smtClean="0">
                <a:solidFill>
                  <a:srgbClr val="0070C0"/>
                </a:solidFill>
              </a:rPr>
              <a:t>			</a:t>
            </a:r>
            <a:r>
              <a:rPr lang="en-US" sz="2200" i="1" dirty="0" smtClean="0"/>
              <a:t>Here is our house.</a:t>
            </a:r>
            <a:endParaRPr lang="ru-RU" sz="2200" i="1" dirty="0" smtClean="0"/>
          </a:p>
          <a:p>
            <a:pPr marL="0" indent="0"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Это моя подруга </a:t>
            </a:r>
            <a:r>
              <a:rPr lang="ru-RU" b="1" i="1" dirty="0" smtClean="0">
                <a:solidFill>
                  <a:srgbClr val="0070C0"/>
                </a:solidFill>
              </a:rPr>
              <a:t>А</a:t>
            </a:r>
            <a:r>
              <a:rPr lang="ru-RU" i="1" dirty="0" smtClean="0">
                <a:solidFill>
                  <a:srgbClr val="0070C0"/>
                </a:solidFill>
              </a:rPr>
              <a:t>нна.</a:t>
            </a:r>
            <a:r>
              <a:rPr lang="en-US" i="1" dirty="0" smtClean="0">
                <a:solidFill>
                  <a:srgbClr val="0070C0"/>
                </a:solidFill>
              </a:rPr>
              <a:t>		</a:t>
            </a:r>
            <a:r>
              <a:rPr lang="en-US" sz="2200" i="1" dirty="0" smtClean="0"/>
              <a:t>This is my friend Ann.</a:t>
            </a:r>
            <a:r>
              <a:rPr lang="en-US" i="1" dirty="0" smtClean="0">
                <a:solidFill>
                  <a:srgbClr val="0070C0"/>
                </a:solidFill>
              </a:rPr>
              <a:t>	</a:t>
            </a:r>
            <a:endParaRPr lang="ru-RU" i="1" dirty="0" smtClean="0">
              <a:solidFill>
                <a:srgbClr val="0070C0"/>
              </a:solidFill>
            </a:endParaRP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Я учусь в университ</a:t>
            </a:r>
            <a:r>
              <a:rPr lang="ru-RU" sz="3500" b="1" i="1" dirty="0" smtClean="0">
                <a:solidFill>
                  <a:srgbClr val="0070C0"/>
                </a:solidFill>
              </a:rPr>
              <a:t>е</a:t>
            </a:r>
            <a:r>
              <a:rPr lang="ru-RU" i="1" dirty="0" smtClean="0">
                <a:solidFill>
                  <a:srgbClr val="0070C0"/>
                </a:solidFill>
              </a:rPr>
              <a:t>те. </a:t>
            </a:r>
            <a:r>
              <a:rPr lang="en-US" i="1" dirty="0" smtClean="0">
                <a:solidFill>
                  <a:srgbClr val="0070C0"/>
                </a:solidFill>
              </a:rPr>
              <a:t>		</a:t>
            </a:r>
            <a:r>
              <a:rPr lang="en-US" sz="2200" i="1" dirty="0" smtClean="0"/>
              <a:t>I study at the university.</a:t>
            </a:r>
            <a:endParaRPr lang="ru-RU" sz="22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intonation </a:t>
            </a:r>
            <a:r>
              <a:rPr lang="en-US" sz="2400" dirty="0"/>
              <a:t>falls </a:t>
            </a:r>
            <a:r>
              <a:rPr lang="en-US" sz="2400" dirty="0" smtClean="0"/>
              <a:t>on </a:t>
            </a:r>
            <a:r>
              <a:rPr lang="en-US" sz="2400" dirty="0"/>
              <a:t>the last stressed syllable of the phrase. </a:t>
            </a:r>
            <a:r>
              <a:rPr lang="en-US" sz="2400" dirty="0" smtClean="0"/>
              <a:t>At </a:t>
            </a:r>
            <a:r>
              <a:rPr lang="en-US" sz="2400" dirty="0"/>
              <a:t>the end of the sentence stands </a:t>
            </a:r>
            <a:r>
              <a:rPr lang="en-US" sz="2400" dirty="0" smtClean="0"/>
              <a:t>a period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90586" y="4473116"/>
            <a:ext cx="2738635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15916" y="4471755"/>
            <a:ext cx="64807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88768" y="5119827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Вот наш дом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19621" y="2256723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Это моя подруга Анна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9188" y="2908176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0" name="Я учусь в университете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25347" y="3863516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IC</a:t>
            </a:r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05632"/>
            <a:ext cx="8229600" cy="4389120"/>
          </a:xfrm>
          <a:ln w="38100">
            <a:noFill/>
            <a:prstDash val="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Intonation of a short </a:t>
            </a:r>
            <a:r>
              <a:rPr lang="en-US" sz="2400" dirty="0" smtClean="0"/>
              <a:t>interrogative sentence with an interrogative pronoun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Кт</a:t>
            </a:r>
            <a:r>
              <a:rPr lang="ru-RU" sz="3500" b="1" i="1" dirty="0" smtClean="0">
                <a:solidFill>
                  <a:srgbClr val="0070C0"/>
                </a:solidFill>
              </a:rPr>
              <a:t>о</a:t>
            </a:r>
            <a:r>
              <a:rPr lang="ru-RU" i="1" dirty="0" smtClean="0">
                <a:solidFill>
                  <a:srgbClr val="0070C0"/>
                </a:solidFill>
              </a:rPr>
              <a:t> это?	</a:t>
            </a:r>
            <a:r>
              <a:rPr lang="en-US" i="1" dirty="0" smtClean="0">
                <a:solidFill>
                  <a:srgbClr val="0070C0"/>
                </a:solidFill>
              </a:rPr>
              <a:t>	</a:t>
            </a:r>
            <a:r>
              <a:rPr lang="en-US" sz="2200" i="1" dirty="0" smtClean="0"/>
              <a:t>Who is he (she)?</a:t>
            </a:r>
            <a:endParaRPr lang="ru-RU" sz="2200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Гд</a:t>
            </a:r>
            <a:r>
              <a:rPr lang="ru-RU" sz="3500" b="1" i="1" dirty="0" smtClean="0">
                <a:solidFill>
                  <a:srgbClr val="0070C0"/>
                </a:solidFill>
              </a:rPr>
              <a:t>е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он живёт?	</a:t>
            </a:r>
            <a:r>
              <a:rPr lang="en-US" i="1" dirty="0" smtClean="0">
                <a:solidFill>
                  <a:srgbClr val="0070C0"/>
                </a:solidFill>
              </a:rPr>
              <a:t>	</a:t>
            </a:r>
            <a:r>
              <a:rPr lang="en-US" sz="2200" i="1" dirty="0" smtClean="0"/>
              <a:t>Where does he live?</a:t>
            </a:r>
            <a:endParaRPr lang="es-ES_tradnl" sz="2200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Куд</a:t>
            </a:r>
            <a:r>
              <a:rPr lang="ru-RU" sz="3800" b="1" i="1" dirty="0" smtClean="0">
                <a:solidFill>
                  <a:srgbClr val="0070C0"/>
                </a:solidFill>
              </a:rPr>
              <a:t>а</a:t>
            </a:r>
            <a:r>
              <a:rPr lang="ru-RU" i="1" dirty="0" smtClean="0">
                <a:solidFill>
                  <a:srgbClr val="0070C0"/>
                </a:solidFill>
              </a:rPr>
              <a:t> ты идёшь?</a:t>
            </a:r>
            <a:r>
              <a:rPr lang="en-US" i="1" dirty="0" smtClean="0">
                <a:solidFill>
                  <a:srgbClr val="0070C0"/>
                </a:solidFill>
              </a:rPr>
              <a:t>			</a:t>
            </a:r>
            <a:r>
              <a:rPr lang="en-US" sz="2200" i="1" dirty="0" smtClean="0"/>
              <a:t>Where do you go to?	</a:t>
            </a:r>
            <a:endParaRPr lang="ru-RU" sz="22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intonation </a:t>
            </a:r>
            <a:r>
              <a:rPr lang="en-US" sz="2400" dirty="0">
                <a:solidFill>
                  <a:prstClr val="black"/>
                </a:solidFill>
              </a:rPr>
              <a:t>falls </a:t>
            </a:r>
            <a:r>
              <a:rPr lang="en-US" sz="2400" dirty="0" smtClean="0"/>
              <a:t>on </a:t>
            </a:r>
            <a:r>
              <a:rPr lang="en-US" sz="2400" dirty="0"/>
              <a:t>the </a:t>
            </a:r>
            <a:r>
              <a:rPr lang="en-US" sz="2400" dirty="0" smtClean="0"/>
              <a:t>first </a:t>
            </a:r>
            <a:r>
              <a:rPr lang="en-US" sz="2400" dirty="0"/>
              <a:t>stressed syllable of the phrase.  At the end of the sentence </a:t>
            </a:r>
            <a:r>
              <a:rPr lang="en-US" sz="2400" dirty="0" smtClean="0"/>
              <a:t>stands a question </a:t>
            </a:r>
            <a:r>
              <a:rPr lang="en-US" sz="2400" dirty="0"/>
              <a:t>mark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r>
              <a:rPr lang="ru-RU" sz="2400" dirty="0" smtClean="0"/>
              <a:t>)</a:t>
            </a:r>
            <a:r>
              <a:rPr lang="en-US" sz="2400" dirty="0"/>
              <a:t>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53007" y="5188726"/>
            <a:ext cx="708476" cy="1539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31640" y="4504992"/>
            <a:ext cx="72008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32515" y="450912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то это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4181" y="2708920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" name="Где он живёт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5856" y="3295736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4" name="Куда ты идёшь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90256" y="3905336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IC</a:t>
            </a:r>
            <a:r>
              <a:rPr lang="ru-RU" dirty="0" smtClean="0"/>
              <a:t>-3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Intonation of a short </a:t>
            </a:r>
            <a:r>
              <a:rPr lang="en-US" sz="2400" dirty="0" smtClean="0"/>
              <a:t>interrogative sentence without an </a:t>
            </a:r>
            <a:r>
              <a:rPr lang="en-US" sz="2400" dirty="0"/>
              <a:t>interrogative </a:t>
            </a:r>
            <a:r>
              <a:rPr lang="en-US" sz="2400" dirty="0" smtClean="0"/>
              <a:t>pronoun</a:t>
            </a:r>
            <a:r>
              <a:rPr lang="ru-RU" sz="2800" dirty="0" smtClean="0"/>
              <a:t>:</a:t>
            </a:r>
            <a:endParaRPr lang="ru-RU" sz="2400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Ты студ</a:t>
            </a:r>
            <a:r>
              <a:rPr lang="ru-RU" sz="3800" b="1" i="1" dirty="0" smtClean="0">
                <a:solidFill>
                  <a:srgbClr val="0070C0"/>
                </a:solidFill>
              </a:rPr>
              <a:t>е</a:t>
            </a:r>
            <a:r>
              <a:rPr lang="ru-RU" i="1" dirty="0" smtClean="0">
                <a:solidFill>
                  <a:srgbClr val="0070C0"/>
                </a:solidFill>
              </a:rPr>
              <a:t>нт? </a:t>
            </a:r>
            <a:r>
              <a:rPr lang="en-US" i="1" dirty="0" smtClean="0">
                <a:solidFill>
                  <a:srgbClr val="0070C0"/>
                </a:solidFill>
              </a:rPr>
              <a:t>			</a:t>
            </a:r>
            <a:r>
              <a:rPr lang="en-US" sz="2200" i="1" dirty="0" smtClean="0"/>
              <a:t>Are you a student?</a:t>
            </a:r>
            <a:endParaRPr lang="ru-RU" sz="2200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Это тво</a:t>
            </a:r>
            <a:r>
              <a:rPr lang="ru-RU" sz="3800" b="1" i="1" dirty="0" smtClean="0">
                <a:solidFill>
                  <a:srgbClr val="0070C0"/>
                </a:solidFill>
              </a:rPr>
              <a:t>ё</a:t>
            </a:r>
            <a:r>
              <a:rPr lang="ru-RU" sz="3800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место? </a:t>
            </a:r>
            <a:r>
              <a:rPr lang="en-US" i="1" dirty="0" smtClean="0">
                <a:solidFill>
                  <a:srgbClr val="0070C0"/>
                </a:solidFill>
              </a:rPr>
              <a:t>			</a:t>
            </a:r>
            <a:r>
              <a:rPr lang="en-US" sz="2200" i="1" dirty="0" smtClean="0"/>
              <a:t>Is it your place?</a:t>
            </a:r>
            <a:endParaRPr lang="ru-RU" sz="2200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Это интер</a:t>
            </a:r>
            <a:r>
              <a:rPr lang="ru-RU" sz="3800" b="1" i="1" dirty="0" smtClean="0">
                <a:solidFill>
                  <a:srgbClr val="0070C0"/>
                </a:solidFill>
              </a:rPr>
              <a:t>е</a:t>
            </a:r>
            <a:r>
              <a:rPr lang="ru-RU" i="1" dirty="0" smtClean="0">
                <a:solidFill>
                  <a:srgbClr val="0070C0"/>
                </a:solidFill>
              </a:rPr>
              <a:t>сный фильм?	</a:t>
            </a:r>
            <a:r>
              <a:rPr lang="en-US" i="1" dirty="0">
                <a:solidFill>
                  <a:srgbClr val="0070C0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      </a:t>
            </a:r>
            <a:r>
              <a:rPr lang="en-US" sz="2200" i="1" dirty="0" smtClean="0"/>
              <a:t>Is this movie interesting?</a:t>
            </a:r>
            <a:endParaRPr lang="ru-RU" sz="2200" i="1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en-US" sz="2400" dirty="0" smtClean="0"/>
              <a:t>The intonation rises on the word that denote the unknown</a:t>
            </a:r>
            <a:r>
              <a:rPr lang="ru-RU" sz="2400" dirty="0" smtClean="0"/>
              <a:t>,</a:t>
            </a:r>
            <a:r>
              <a:rPr lang="en-US" sz="2400" dirty="0" smtClean="0"/>
              <a:t> then falls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/>
              <a:t>At the end of the sentence </a:t>
            </a:r>
            <a:r>
              <a:rPr lang="en-US" sz="2400" dirty="0" smtClean="0"/>
              <a:t>stands a question mark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  <a:endParaRPr lang="ru-RU" sz="24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62661" y="5157192"/>
            <a:ext cx="1152129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226673" y="4599359"/>
            <a:ext cx="758489" cy="504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85162" y="4941168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Ты студент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30596" y="2613299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Это твоё место_воп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1880" y="3165188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1" name="Это интересный фильм_вопр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99992" y="3774788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8" name="Прямая со стрелкой 7"/>
          <p:cNvCxnSpPr/>
          <p:nvPr/>
        </p:nvCxnSpPr>
        <p:spPr>
          <a:xfrm>
            <a:off x="2985162" y="4617132"/>
            <a:ext cx="0" cy="3240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IC</a:t>
            </a:r>
            <a:r>
              <a:rPr lang="ru-RU" dirty="0" smtClean="0"/>
              <a:t>-4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Intonation </a:t>
            </a:r>
            <a:r>
              <a:rPr lang="en-US" dirty="0" smtClean="0">
                <a:solidFill>
                  <a:prstClr val="black"/>
                </a:solidFill>
              </a:rPr>
              <a:t>in</a:t>
            </a:r>
            <a:r>
              <a:rPr lang="ru-RU" dirty="0" smtClean="0"/>
              <a:t> </a:t>
            </a:r>
            <a:r>
              <a:rPr lang="en-US" dirty="0" smtClean="0"/>
              <a:t>tag questions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- Она студентка. - </a:t>
            </a:r>
            <a:r>
              <a:rPr lang="ru-RU" b="1" i="1" dirty="0" smtClean="0">
                <a:solidFill>
                  <a:srgbClr val="0070C0"/>
                </a:solidFill>
              </a:rPr>
              <a:t>А он?</a:t>
            </a:r>
            <a:r>
              <a:rPr lang="ru-RU" i="1" dirty="0" smtClean="0">
                <a:solidFill>
                  <a:srgbClr val="0070C0"/>
                </a:solidFill>
              </a:rPr>
              <a:t>	</a:t>
            </a:r>
            <a:r>
              <a:rPr lang="en-US" i="1" dirty="0" smtClean="0">
                <a:solidFill>
                  <a:srgbClr val="0070C0"/>
                </a:solidFill>
              </a:rPr>
              <a:t> 	    </a:t>
            </a:r>
            <a:r>
              <a:rPr lang="en-US" sz="2200" i="1" dirty="0" smtClean="0"/>
              <a:t>She is a student. And is he?</a:t>
            </a:r>
            <a:endParaRPr lang="ru-RU" sz="2200" i="1" dirty="0" smtClean="0"/>
          </a:p>
          <a:p>
            <a:pPr marL="0" indent="0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- Тот фильм был интересный. - </a:t>
            </a:r>
            <a:r>
              <a:rPr lang="ru-RU" b="1" i="1" dirty="0" smtClean="0">
                <a:solidFill>
                  <a:srgbClr val="0070C0"/>
                </a:solidFill>
              </a:rPr>
              <a:t>А этот?</a:t>
            </a:r>
          </a:p>
          <a:p>
            <a:pPr marL="0" indent="0">
              <a:buNone/>
            </a:pPr>
            <a:r>
              <a:rPr lang="en-US" sz="2200" i="1" dirty="0" smtClean="0"/>
              <a:t>That movie was interesting. And what about this one?</a:t>
            </a:r>
            <a:endParaRPr lang="ru-RU" sz="2200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396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smtClean="0"/>
              <a:t>The intonation rises on the first stressed syllable of the tag question, than falls and rises sharply at the end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ru-RU" sz="2200" dirty="0" smtClean="0"/>
              <a:t> </a:t>
            </a:r>
          </a:p>
          <a:p>
            <a:pPr marL="0" lvl="0" indent="39600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None/>
            </a:pPr>
            <a:r>
              <a:rPr lang="en-US" sz="2200" dirty="0"/>
              <a:t>At the end of the sentence </a:t>
            </a:r>
            <a:r>
              <a:rPr lang="en-US" sz="2200" dirty="0" smtClean="0"/>
              <a:t>stands </a:t>
            </a:r>
            <a:r>
              <a:rPr lang="en-US" sz="2200" dirty="0" smtClean="0">
                <a:solidFill>
                  <a:prstClr val="black"/>
                </a:solidFill>
              </a:rPr>
              <a:t>a </a:t>
            </a:r>
            <a:r>
              <a:rPr lang="en-US" sz="2200" dirty="0">
                <a:solidFill>
                  <a:prstClr val="black"/>
                </a:solidFill>
              </a:rPr>
              <a:t>question </a:t>
            </a:r>
            <a:r>
              <a:rPr lang="en-US" sz="2200" dirty="0" smtClean="0">
                <a:solidFill>
                  <a:prstClr val="black"/>
                </a:solidFill>
              </a:rPr>
              <a:t>mark </a:t>
            </a:r>
            <a:r>
              <a:rPr lang="ru-RU" sz="2200" dirty="0" smtClean="0">
                <a:solidFill>
                  <a:prstClr val="black"/>
                </a:solidFill>
              </a:rPr>
              <a:t>(</a:t>
            </a:r>
            <a:r>
              <a:rPr lang="ru-RU" sz="2200" dirty="0" smtClean="0">
                <a:solidFill>
                  <a:srgbClr val="0070C0"/>
                </a:solidFill>
              </a:rPr>
              <a:t>?</a:t>
            </a:r>
            <a:r>
              <a:rPr lang="ru-RU" sz="2200" dirty="0" smtClean="0">
                <a:solidFill>
                  <a:prstClr val="black"/>
                </a:solidFill>
              </a:rPr>
              <a:t>)</a:t>
            </a:r>
            <a:r>
              <a:rPr lang="en-US" sz="2200" dirty="0" smtClean="0"/>
              <a:t>.</a:t>
            </a:r>
            <a:endParaRPr lang="ru-RU" sz="22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32993" y="4495851"/>
            <a:ext cx="439216" cy="2785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987620" y="4149080"/>
            <a:ext cx="86409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40152" y="41833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904526" y="4473116"/>
            <a:ext cx="58715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на студентка. А он_вопр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2927" y="2404120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Тот фильм был интересный.А этот_воп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5812" y="3172003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IC</a:t>
            </a:r>
            <a:r>
              <a:rPr lang="ru-RU" dirty="0" smtClean="0"/>
              <a:t>-5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Intonation </a:t>
            </a:r>
            <a:r>
              <a:rPr lang="en-US" sz="2200" dirty="0" smtClean="0"/>
              <a:t>in exclamatory sentences</a:t>
            </a:r>
            <a:r>
              <a:rPr lang="ru-RU" sz="2200" dirty="0" smtClean="0"/>
              <a:t>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- К</a:t>
            </a:r>
            <a:r>
              <a:rPr lang="ru-RU" sz="3500" b="1" i="1" dirty="0" smtClean="0">
                <a:solidFill>
                  <a:srgbClr val="0070C0"/>
                </a:solidFill>
              </a:rPr>
              <a:t>а</a:t>
            </a:r>
            <a:r>
              <a:rPr lang="ru-RU" i="1" dirty="0" smtClean="0">
                <a:solidFill>
                  <a:srgbClr val="0070C0"/>
                </a:solidFill>
              </a:rPr>
              <a:t>к  хорош</a:t>
            </a:r>
            <a:r>
              <a:rPr lang="ru-RU" sz="3500" b="1" i="1" dirty="0" smtClean="0">
                <a:solidFill>
                  <a:srgbClr val="0070C0"/>
                </a:solidFill>
              </a:rPr>
              <a:t>о</a:t>
            </a:r>
            <a:r>
              <a:rPr lang="ru-RU" i="1" dirty="0" smtClean="0">
                <a:solidFill>
                  <a:srgbClr val="0070C0"/>
                </a:solidFill>
              </a:rPr>
              <a:t>!	</a:t>
            </a:r>
            <a:r>
              <a:rPr lang="en-US" i="1" dirty="0">
                <a:solidFill>
                  <a:srgbClr val="0070C0"/>
                </a:solidFill>
              </a:rPr>
              <a:t>			</a:t>
            </a:r>
            <a:r>
              <a:rPr lang="en-US" sz="2000" i="1" dirty="0"/>
              <a:t>How </a:t>
            </a:r>
            <a:r>
              <a:rPr lang="en-US" sz="2000" i="1" dirty="0" smtClean="0"/>
              <a:t>well!</a:t>
            </a:r>
            <a:endParaRPr lang="ru-RU" sz="2000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- Как</a:t>
            </a:r>
            <a:r>
              <a:rPr lang="ru-RU" sz="3000" b="1" i="1" dirty="0" smtClean="0">
                <a:solidFill>
                  <a:srgbClr val="0070C0"/>
                </a:solidFill>
              </a:rPr>
              <a:t>а</a:t>
            </a:r>
            <a:r>
              <a:rPr lang="ru-RU" i="1" dirty="0" smtClean="0">
                <a:solidFill>
                  <a:srgbClr val="0070C0"/>
                </a:solidFill>
              </a:rPr>
              <a:t>я красивая д</a:t>
            </a:r>
            <a:r>
              <a:rPr lang="ru-RU" sz="3500" b="1" i="1" dirty="0" smtClean="0">
                <a:solidFill>
                  <a:srgbClr val="0070C0"/>
                </a:solidFill>
              </a:rPr>
              <a:t>е</a:t>
            </a:r>
            <a:r>
              <a:rPr lang="ru-RU" i="1" dirty="0" smtClean="0">
                <a:solidFill>
                  <a:srgbClr val="0070C0"/>
                </a:solidFill>
              </a:rPr>
              <a:t>вушка!</a:t>
            </a:r>
            <a:r>
              <a:rPr lang="en-US" i="1" dirty="0" smtClean="0">
                <a:solidFill>
                  <a:srgbClr val="0070C0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	</a:t>
            </a:r>
            <a:r>
              <a:rPr lang="en-US" sz="2000" i="1" dirty="0" smtClean="0"/>
              <a:t>What a nice girl!</a:t>
            </a:r>
            <a:endParaRPr lang="ru-RU" sz="2000" i="1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- Ск</a:t>
            </a:r>
            <a:r>
              <a:rPr lang="ru-RU" sz="3800" b="1" i="1" dirty="0" smtClean="0">
                <a:solidFill>
                  <a:srgbClr val="0070C0"/>
                </a:solidFill>
              </a:rPr>
              <a:t>о</a:t>
            </a:r>
            <a:r>
              <a:rPr lang="ru-RU" i="1" dirty="0" smtClean="0">
                <a:solidFill>
                  <a:srgbClr val="0070C0"/>
                </a:solidFill>
              </a:rPr>
              <a:t>лько тут м</a:t>
            </a:r>
            <a:r>
              <a:rPr lang="ru-RU" sz="3800" b="1" i="1" dirty="0" smtClean="0">
                <a:solidFill>
                  <a:srgbClr val="0070C0"/>
                </a:solidFill>
              </a:rPr>
              <a:t>у</a:t>
            </a:r>
            <a:r>
              <a:rPr lang="ru-RU" i="1" dirty="0" smtClean="0">
                <a:solidFill>
                  <a:srgbClr val="0070C0"/>
                </a:solidFill>
              </a:rPr>
              <a:t>сора! </a:t>
            </a:r>
            <a:r>
              <a:rPr lang="en-US" i="1" dirty="0" smtClean="0">
                <a:solidFill>
                  <a:srgbClr val="0070C0"/>
                </a:solidFill>
              </a:rPr>
              <a:t>                </a:t>
            </a:r>
            <a:r>
              <a:rPr lang="en-US" sz="2000" i="1" dirty="0" smtClean="0"/>
              <a:t>How </a:t>
            </a:r>
            <a:r>
              <a:rPr lang="en-US" sz="2000" i="1" dirty="0"/>
              <a:t>much </a:t>
            </a:r>
            <a:r>
              <a:rPr lang="en-US" sz="2000" i="1" dirty="0" smtClean="0"/>
              <a:t>garbage!</a:t>
            </a:r>
            <a:endParaRPr lang="ru-RU" sz="2000" i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dirty="0" smtClean="0"/>
              <a:t>intonation rises </a:t>
            </a:r>
            <a:r>
              <a:rPr lang="en-US" sz="2200" dirty="0"/>
              <a:t>on the first stressed </a:t>
            </a:r>
            <a:r>
              <a:rPr lang="en-US" sz="2200" dirty="0" smtClean="0"/>
              <a:t>syllable and falls on the final stressed one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At </a:t>
            </a:r>
            <a:r>
              <a:rPr lang="en-US" sz="2200" dirty="0"/>
              <a:t>the end of the sentence </a:t>
            </a:r>
            <a:r>
              <a:rPr lang="en-US" sz="2200" dirty="0" smtClean="0"/>
              <a:t>stands an exclamation point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sz="2800" i="1" dirty="0" smtClean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331640" y="4293096"/>
            <a:ext cx="64807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59732" y="4293096"/>
            <a:ext cx="1728192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87924" y="4293096"/>
            <a:ext cx="36004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27984" y="4865712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к хорошо!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3098" y="2336272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Какая красивая девушка!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5045" y="2876903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Сколько тут мусора!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99992" y="3675923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 smtClean="0"/>
              <a:t>IC</a:t>
            </a:r>
            <a:r>
              <a:rPr lang="ru-RU" dirty="0" smtClean="0"/>
              <a:t>-3 + </a:t>
            </a:r>
            <a:r>
              <a:rPr lang="en-US" dirty="0"/>
              <a:t>IC</a:t>
            </a:r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Intonation </a:t>
            </a:r>
            <a:r>
              <a:rPr lang="en-US" sz="2400" dirty="0" smtClean="0"/>
              <a:t>in choice </a:t>
            </a:r>
            <a:r>
              <a:rPr lang="en-US" sz="2400" dirty="0" smtClean="0">
                <a:solidFill>
                  <a:prstClr val="black"/>
                </a:solidFill>
              </a:rPr>
              <a:t>question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</a:rPr>
              <a:t>Это журн</a:t>
            </a:r>
            <a:r>
              <a:rPr lang="ru-RU" b="1" i="1" dirty="0" smtClean="0">
                <a:solidFill>
                  <a:srgbClr val="0070C0"/>
                </a:solidFill>
              </a:rPr>
              <a:t>а</a:t>
            </a:r>
            <a:r>
              <a:rPr lang="ru-RU" i="1" dirty="0" smtClean="0">
                <a:solidFill>
                  <a:srgbClr val="0070C0"/>
                </a:solidFill>
              </a:rPr>
              <a:t>л или кн</a:t>
            </a:r>
            <a:r>
              <a:rPr lang="ru-RU" b="1" i="1" dirty="0" smtClean="0">
                <a:solidFill>
                  <a:srgbClr val="0070C0"/>
                </a:solidFill>
              </a:rPr>
              <a:t>и</a:t>
            </a:r>
            <a:r>
              <a:rPr lang="ru-RU" i="1" dirty="0" smtClean="0">
                <a:solidFill>
                  <a:srgbClr val="0070C0"/>
                </a:solidFill>
              </a:rPr>
              <a:t>га?	</a:t>
            </a:r>
            <a:r>
              <a:rPr lang="en-US" i="1" dirty="0" smtClean="0">
                <a:solidFill>
                  <a:srgbClr val="0070C0"/>
                </a:solidFill>
              </a:rPr>
              <a:t>    </a:t>
            </a:r>
          </a:p>
          <a:p>
            <a:pPr>
              <a:buFontTx/>
              <a:buChar char="-"/>
            </a:pPr>
            <a:r>
              <a:rPr lang="en-US" sz="2400" i="1" dirty="0" smtClean="0"/>
              <a:t>Is it a book or a magazine?</a:t>
            </a:r>
            <a:endParaRPr lang="ru-RU" sz="2400" i="1" dirty="0" smtClean="0"/>
          </a:p>
          <a:p>
            <a:pPr marL="0" indent="0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- Вы раб</a:t>
            </a:r>
            <a:r>
              <a:rPr lang="ru-RU" b="1" i="1" dirty="0" smtClean="0">
                <a:solidFill>
                  <a:srgbClr val="0070C0"/>
                </a:solidFill>
              </a:rPr>
              <a:t>о</a:t>
            </a:r>
            <a:r>
              <a:rPr lang="ru-RU" i="1" dirty="0" smtClean="0">
                <a:solidFill>
                  <a:srgbClr val="0070C0"/>
                </a:solidFill>
              </a:rPr>
              <a:t>таете или </a:t>
            </a:r>
            <a:r>
              <a:rPr lang="ru-RU" b="1" i="1" dirty="0" smtClean="0">
                <a:solidFill>
                  <a:srgbClr val="0070C0"/>
                </a:solidFill>
              </a:rPr>
              <a:t>у</a:t>
            </a:r>
            <a:r>
              <a:rPr lang="ru-RU" i="1" dirty="0" smtClean="0">
                <a:solidFill>
                  <a:srgbClr val="0070C0"/>
                </a:solidFill>
              </a:rPr>
              <a:t>читесь?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 - </a:t>
            </a:r>
            <a:r>
              <a:rPr lang="en-US" sz="2400" i="1" dirty="0" smtClean="0"/>
              <a:t>Do you work or study?</a:t>
            </a:r>
            <a:endParaRPr lang="ru-RU" sz="2400" i="1" dirty="0" smtClean="0"/>
          </a:p>
          <a:p>
            <a:endParaRPr lang="ru-RU" sz="2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Combination of structures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 The word that expresses the first choice is pronounced using IC</a:t>
            </a:r>
            <a:r>
              <a:rPr lang="ru-RU" sz="2400" dirty="0">
                <a:solidFill>
                  <a:prstClr val="black"/>
                </a:solidFill>
              </a:rPr>
              <a:t>-3, </a:t>
            </a:r>
            <a:r>
              <a:rPr lang="en-US" sz="2400" dirty="0">
                <a:solidFill>
                  <a:prstClr val="black"/>
                </a:solidFill>
              </a:rPr>
              <a:t>whereas the word that expresses the second choice is pronounced using IC</a:t>
            </a:r>
            <a:r>
              <a:rPr lang="ru-RU" sz="2400" dirty="0">
                <a:solidFill>
                  <a:prstClr val="black"/>
                </a:solidFill>
              </a:rPr>
              <a:t>-1. </a:t>
            </a:r>
            <a:r>
              <a:rPr lang="en-US" sz="2400" dirty="0">
                <a:solidFill>
                  <a:prstClr val="black"/>
                </a:solidFill>
              </a:rPr>
              <a:t>The word </a:t>
            </a:r>
            <a:r>
              <a:rPr lang="ru-RU" sz="2400" dirty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srgbClr val="0070C0"/>
                </a:solidFill>
              </a:rPr>
              <a:t>или</a:t>
            </a:r>
            <a:r>
              <a:rPr lang="ru-RU" sz="2400" dirty="0">
                <a:solidFill>
                  <a:prstClr val="black"/>
                </a:solidFill>
              </a:rPr>
              <a:t>» </a:t>
            </a:r>
            <a:r>
              <a:rPr lang="en-US" sz="2400" dirty="0">
                <a:solidFill>
                  <a:prstClr val="black"/>
                </a:solidFill>
              </a:rPr>
              <a:t>is pronounced with the rising intonation (IC</a:t>
            </a:r>
            <a:r>
              <a:rPr lang="ru-RU" sz="2400" dirty="0">
                <a:solidFill>
                  <a:prstClr val="black"/>
                </a:solidFill>
              </a:rPr>
              <a:t>-3)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At the end of the sentence stands a question mark </a:t>
            </a:r>
            <a:r>
              <a:rPr lang="ru-RU" sz="2400" dirty="0">
                <a:solidFill>
                  <a:prstClr val="black"/>
                </a:solidFill>
              </a:rPr>
              <a:t>(</a:t>
            </a:r>
            <a:r>
              <a:rPr lang="ru-RU" sz="2400" dirty="0">
                <a:solidFill>
                  <a:srgbClr val="0070C0"/>
                </a:solidFill>
              </a:rPr>
              <a:t>?</a:t>
            </a:r>
            <a:r>
              <a:rPr lang="ru-RU" sz="2400" dirty="0">
                <a:solidFill>
                  <a:prstClr val="black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33025" y="4725144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07704" y="4236098"/>
            <a:ext cx="79208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07871" y="4221088"/>
            <a:ext cx="1224136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32007" y="4236098"/>
            <a:ext cx="50405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65712" y="4657193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Это журнал или книг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5712" y="2132856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5" name="Вы работаете или учитесь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5712" y="3212976"/>
            <a:ext cx="609600" cy="6096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s-ES_tradnl" sz="5300" dirty="0" smtClean="0">
                <a:solidFill>
                  <a:schemeClr val="tx1"/>
                </a:solidFill>
                <a:latin typeface="+mn-lt"/>
              </a:rPr>
              <a:t>IC</a:t>
            </a:r>
            <a:r>
              <a:rPr lang="ru-RU" sz="5300" dirty="0" smtClean="0">
                <a:solidFill>
                  <a:schemeClr val="tx1"/>
                </a:solidFill>
                <a:latin typeface="+mn-lt"/>
              </a:rPr>
              <a:t> – 1+3+…+1</a:t>
            </a:r>
            <a:endParaRPr lang="ru-RU" sz="5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83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Intonation </a:t>
            </a:r>
            <a:r>
              <a:rPr lang="en-US" sz="2000" dirty="0"/>
              <a:t>of enumeration </a:t>
            </a:r>
            <a:r>
              <a:rPr lang="en-US" sz="2000" dirty="0" smtClean="0"/>
              <a:t>with a generalizing </a:t>
            </a:r>
            <a:r>
              <a:rPr lang="en-US" sz="2000" dirty="0"/>
              <a:t>word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Мария купила в магазине разные прод</a:t>
            </a:r>
            <a:r>
              <a:rPr lang="ru-RU" b="1" i="1" dirty="0" smtClean="0">
                <a:solidFill>
                  <a:srgbClr val="0070C0"/>
                </a:solidFill>
              </a:rPr>
              <a:t>у</a:t>
            </a:r>
            <a:r>
              <a:rPr lang="ru-RU" i="1" dirty="0" smtClean="0">
                <a:solidFill>
                  <a:srgbClr val="0070C0"/>
                </a:solidFill>
              </a:rPr>
              <a:t>кты: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р</a:t>
            </a:r>
            <a:r>
              <a:rPr lang="ru-RU" b="1" i="1" dirty="0" smtClean="0">
                <a:solidFill>
                  <a:srgbClr val="0070C0"/>
                </a:solidFill>
              </a:rPr>
              <a:t>и</a:t>
            </a:r>
            <a:r>
              <a:rPr lang="ru-RU" i="1" dirty="0" smtClean="0">
                <a:solidFill>
                  <a:srgbClr val="0070C0"/>
                </a:solidFill>
              </a:rPr>
              <a:t>с, м</a:t>
            </a:r>
            <a:r>
              <a:rPr lang="ru-RU" b="1" i="1" dirty="0" smtClean="0">
                <a:solidFill>
                  <a:srgbClr val="0070C0"/>
                </a:solidFill>
              </a:rPr>
              <a:t>я</a:t>
            </a:r>
            <a:r>
              <a:rPr lang="ru-RU" i="1" dirty="0" smtClean="0">
                <a:solidFill>
                  <a:srgbClr val="0070C0"/>
                </a:solidFill>
              </a:rPr>
              <a:t>со, помид</a:t>
            </a:r>
            <a:r>
              <a:rPr lang="ru-RU" b="1" i="1" dirty="0" smtClean="0">
                <a:solidFill>
                  <a:srgbClr val="0070C0"/>
                </a:solidFill>
              </a:rPr>
              <a:t>о</a:t>
            </a:r>
            <a:r>
              <a:rPr lang="ru-RU" i="1" dirty="0" smtClean="0">
                <a:solidFill>
                  <a:srgbClr val="0070C0"/>
                </a:solidFill>
              </a:rPr>
              <a:t>ры, хл</a:t>
            </a:r>
            <a:r>
              <a:rPr lang="ru-RU" b="1" i="1" dirty="0" smtClean="0">
                <a:solidFill>
                  <a:srgbClr val="0070C0"/>
                </a:solidFill>
              </a:rPr>
              <a:t>е</a:t>
            </a:r>
            <a:r>
              <a:rPr lang="ru-RU" i="1" dirty="0" smtClean="0">
                <a:solidFill>
                  <a:srgbClr val="0070C0"/>
                </a:solidFill>
              </a:rPr>
              <a:t>б, молок</a:t>
            </a:r>
            <a:r>
              <a:rPr lang="ru-RU" b="1" i="1" dirty="0" smtClean="0">
                <a:solidFill>
                  <a:srgbClr val="0070C0"/>
                </a:solidFill>
              </a:rPr>
              <a:t>о </a:t>
            </a:r>
            <a:r>
              <a:rPr lang="ru-RU" i="1" dirty="0" smtClean="0">
                <a:solidFill>
                  <a:srgbClr val="0070C0"/>
                </a:solidFill>
              </a:rPr>
              <a:t>и с</a:t>
            </a:r>
            <a:r>
              <a:rPr lang="ru-RU" b="1" i="1" dirty="0" smtClean="0">
                <a:solidFill>
                  <a:srgbClr val="0070C0"/>
                </a:solidFill>
              </a:rPr>
              <a:t>ы</a:t>
            </a:r>
            <a:r>
              <a:rPr lang="ru-RU" i="1" dirty="0" smtClean="0">
                <a:solidFill>
                  <a:srgbClr val="0070C0"/>
                </a:solidFill>
              </a:rPr>
              <a:t>р.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i="1" dirty="0" smtClean="0"/>
              <a:t>Mary bought in the shop different foods</a:t>
            </a:r>
            <a:r>
              <a:rPr lang="ru-RU" sz="2000" i="1" dirty="0" smtClean="0"/>
              <a:t>:</a:t>
            </a:r>
            <a:r>
              <a:rPr lang="en-US" sz="2000" i="1" dirty="0" smtClean="0"/>
              <a:t> rice, meat, tomatoes, bread, milk and cheese.</a:t>
            </a:r>
            <a:endParaRPr lang="ru-RU" sz="2000" i="1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The intonation drops on the generalizing word, rises on each stressed word of enumeration, and then falls again on the last stressed syllable of the sentence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89850" y="2514946"/>
            <a:ext cx="733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097487" y="2558073"/>
            <a:ext cx="32403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993367" y="3412971"/>
            <a:ext cx="401144" cy="3872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674975" y="3421230"/>
            <a:ext cx="314569" cy="360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244923" y="3427161"/>
            <a:ext cx="360040" cy="3730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69854" y="3421230"/>
            <a:ext cx="256152" cy="3359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718295" y="3458200"/>
            <a:ext cx="252028" cy="3561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73263" y="3458484"/>
            <a:ext cx="3424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29000" y="3513220"/>
            <a:ext cx="185045" cy="384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Мария купила в магазине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775117"/>
            <a:ext cx="609600" cy="609600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765327" y="2520611"/>
            <a:ext cx="8172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20887" y="2520611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211960" y="2520611"/>
            <a:ext cx="8280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40253" y="2520611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918021" y="2924944"/>
            <a:ext cx="3322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187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en-US" sz="3600" dirty="0"/>
              <a:t>General rules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marL="0" lvl="0" indent="39600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en-US" sz="2400" i="1" dirty="0">
                <a:solidFill>
                  <a:srgbClr val="C00000"/>
                </a:solidFill>
              </a:rPr>
              <a:t>In most Russian sentences, the voice pitch falls at the end of the sentence, as we see in intonational constructions 1, 2, 5. </a:t>
            </a:r>
          </a:p>
          <a:p>
            <a:pPr marL="0" lvl="0" indent="396000" algn="just">
              <a:spcBef>
                <a:spcPts val="0"/>
              </a:spcBef>
              <a:buClr>
                <a:srgbClr val="0BD0D9"/>
              </a:buClr>
              <a:buNone/>
            </a:pPr>
            <a:r>
              <a:rPr lang="en-US" sz="2400" i="1" dirty="0">
                <a:solidFill>
                  <a:srgbClr val="C00000"/>
                </a:solidFill>
              </a:rPr>
              <a:t>It is very important to recognize and use intonational constructions properly</a:t>
            </a:r>
            <a:r>
              <a:rPr lang="ru-RU" sz="2400" i="1" dirty="0">
                <a:solidFill>
                  <a:srgbClr val="C00000"/>
                </a:solidFill>
              </a:rPr>
              <a:t>,</a:t>
            </a:r>
            <a:r>
              <a:rPr lang="en-US" sz="2400" i="1" dirty="0">
                <a:solidFill>
                  <a:srgbClr val="C00000"/>
                </a:solidFill>
              </a:rPr>
              <a:t> because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the meaning of sentences sometimes depends solely on the </a:t>
            </a:r>
            <a:r>
              <a:rPr lang="en-US" sz="2400" i="1" dirty="0" smtClean="0">
                <a:solidFill>
                  <a:srgbClr val="C00000"/>
                </a:solidFill>
              </a:rPr>
              <a:t>intonation.</a:t>
            </a:r>
            <a:endParaRPr lang="ru-RU" sz="2400" i="1" dirty="0">
              <a:solidFill>
                <a:srgbClr val="C00000"/>
              </a:solidFill>
            </a:endParaRPr>
          </a:p>
          <a:p>
            <a:pPr marL="0" lvl="0" indent="396000" algn="ctr">
              <a:spcBef>
                <a:spcPts val="0"/>
              </a:spcBef>
              <a:buClr>
                <a:srgbClr val="0BD0D9"/>
              </a:buClr>
              <a:buNone/>
            </a:pPr>
            <a:r>
              <a:rPr lang="es-ES_tradnl" sz="2400" i="1" dirty="0" smtClean="0">
                <a:solidFill>
                  <a:srgbClr val="C00000"/>
                </a:solidFill>
              </a:rPr>
              <a:t>Good luck!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1018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13618</TotalTime>
  <Words>329</Words>
  <Application>Microsoft Office PowerPoint</Application>
  <PresentationFormat>Экран (4:3)</PresentationFormat>
  <Paragraphs>85</Paragraphs>
  <Slides>11</Slides>
  <Notes>1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Russian Intonational Constructions </vt:lpstr>
      <vt:lpstr>IC-1</vt:lpstr>
      <vt:lpstr>IC-2</vt:lpstr>
      <vt:lpstr>IC-3</vt:lpstr>
      <vt:lpstr>IC-4</vt:lpstr>
      <vt:lpstr>IC-5</vt:lpstr>
      <vt:lpstr>IC-3 + IC-1</vt:lpstr>
      <vt:lpstr> IC – 1+3+…+1</vt:lpstr>
      <vt:lpstr> General rules</vt:lpstr>
      <vt:lpstr>List of references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Интонационные конструкции русской речи</dc:title>
  <dc:creator>глух</dc:creator>
  <cp:lastModifiedBy>Admin</cp:lastModifiedBy>
  <cp:revision>159</cp:revision>
  <dcterms:created xsi:type="dcterms:W3CDTF">2012-09-24T11:59:17Z</dcterms:created>
  <dcterms:modified xsi:type="dcterms:W3CDTF">2014-07-05T16:08:17Z</dcterms:modified>
</cp:coreProperties>
</file>